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8"/>
  </p:notesMasterIdLst>
  <p:sldIdLst>
    <p:sldId id="428" r:id="rId2"/>
    <p:sldId id="256" r:id="rId3"/>
    <p:sldId id="429" r:id="rId4"/>
    <p:sldId id="258" r:id="rId5"/>
    <p:sldId id="279" r:id="rId6"/>
    <p:sldId id="259" r:id="rId7"/>
    <p:sldId id="410" r:id="rId8"/>
    <p:sldId id="317" r:id="rId9"/>
    <p:sldId id="267" r:id="rId10"/>
    <p:sldId id="264" r:id="rId11"/>
    <p:sldId id="318" r:id="rId12"/>
    <p:sldId id="319" r:id="rId13"/>
    <p:sldId id="324" r:id="rId14"/>
    <p:sldId id="325" r:id="rId15"/>
    <p:sldId id="326" r:id="rId16"/>
    <p:sldId id="327" r:id="rId17"/>
    <p:sldId id="328" r:id="rId18"/>
    <p:sldId id="330" r:id="rId19"/>
    <p:sldId id="332" r:id="rId20"/>
    <p:sldId id="334" r:id="rId21"/>
    <p:sldId id="405" r:id="rId22"/>
    <p:sldId id="336" r:id="rId23"/>
    <p:sldId id="337" r:id="rId24"/>
    <p:sldId id="338" r:id="rId25"/>
    <p:sldId id="339" r:id="rId26"/>
    <p:sldId id="340" r:id="rId27"/>
    <p:sldId id="341" r:id="rId28"/>
    <p:sldId id="415" r:id="rId29"/>
    <p:sldId id="322" r:id="rId30"/>
    <p:sldId id="343" r:id="rId31"/>
    <p:sldId id="268" r:id="rId32"/>
    <p:sldId id="345" r:id="rId33"/>
    <p:sldId id="346" r:id="rId34"/>
    <p:sldId id="269" r:id="rId35"/>
    <p:sldId id="348" r:id="rId36"/>
    <p:sldId id="419" r:id="rId37"/>
    <p:sldId id="350" r:id="rId38"/>
    <p:sldId id="406" r:id="rId39"/>
    <p:sldId id="416" r:id="rId40"/>
    <p:sldId id="353" r:id="rId41"/>
    <p:sldId id="420" r:id="rId42"/>
    <p:sldId id="355" r:id="rId43"/>
    <p:sldId id="356" r:id="rId44"/>
    <p:sldId id="358" r:id="rId45"/>
    <p:sldId id="359" r:id="rId46"/>
    <p:sldId id="360" r:id="rId47"/>
    <p:sldId id="361" r:id="rId48"/>
    <p:sldId id="276" r:id="rId49"/>
    <p:sldId id="421" r:id="rId50"/>
    <p:sldId id="422" r:id="rId51"/>
    <p:sldId id="423" r:id="rId52"/>
    <p:sldId id="277" r:id="rId53"/>
    <p:sldId id="278" r:id="rId54"/>
    <p:sldId id="424" r:id="rId55"/>
    <p:sldId id="280" r:id="rId56"/>
    <p:sldId id="281" r:id="rId57"/>
    <p:sldId id="425" r:id="rId58"/>
    <p:sldId id="329" r:id="rId59"/>
    <p:sldId id="426" r:id="rId60"/>
    <p:sldId id="331" r:id="rId61"/>
    <p:sldId id="427" r:id="rId62"/>
    <p:sldId id="282" r:id="rId63"/>
    <p:sldId id="283" r:id="rId64"/>
    <p:sldId id="284" r:id="rId65"/>
    <p:sldId id="285" r:id="rId66"/>
    <p:sldId id="286" r:id="rId67"/>
    <p:sldId id="430" r:id="rId68"/>
    <p:sldId id="431" r:id="rId69"/>
    <p:sldId id="432" r:id="rId70"/>
    <p:sldId id="433" r:id="rId71"/>
    <p:sldId id="434" r:id="rId72"/>
    <p:sldId id="435" r:id="rId73"/>
    <p:sldId id="450" r:id="rId74"/>
    <p:sldId id="448" r:id="rId75"/>
    <p:sldId id="273" r:id="rId76"/>
    <p:sldId id="439" r:id="rId77"/>
    <p:sldId id="436" r:id="rId78"/>
    <p:sldId id="437" r:id="rId79"/>
    <p:sldId id="270" r:id="rId80"/>
    <p:sldId id="271" r:id="rId81"/>
    <p:sldId id="449" r:id="rId82"/>
    <p:sldId id="451" r:id="rId83"/>
    <p:sldId id="272" r:id="rId84"/>
    <p:sldId id="275" r:id="rId85"/>
    <p:sldId id="438" r:id="rId86"/>
    <p:sldId id="440" r:id="rId87"/>
    <p:sldId id="442" r:id="rId88"/>
    <p:sldId id="444" r:id="rId89"/>
    <p:sldId id="445" r:id="rId90"/>
    <p:sldId id="446" r:id="rId91"/>
    <p:sldId id="452" r:id="rId92"/>
    <p:sldId id="289" r:id="rId93"/>
    <p:sldId id="457" r:id="rId94"/>
    <p:sldId id="454" r:id="rId95"/>
    <p:sldId id="458" r:id="rId96"/>
    <p:sldId id="459" r:id="rId97"/>
    <p:sldId id="453" r:id="rId98"/>
    <p:sldId id="455" r:id="rId99"/>
    <p:sldId id="460" r:id="rId100"/>
    <p:sldId id="456" r:id="rId101"/>
    <p:sldId id="461" r:id="rId102"/>
    <p:sldId id="462" r:id="rId103"/>
    <p:sldId id="463" r:id="rId104"/>
    <p:sldId id="464" r:id="rId105"/>
    <p:sldId id="465" r:id="rId106"/>
    <p:sldId id="466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480" autoAdjust="0"/>
  </p:normalViewPr>
  <p:slideViewPr>
    <p:cSldViewPr snapToGrid="0">
      <p:cViewPr varScale="1">
        <p:scale>
          <a:sx n="96" d="100"/>
          <a:sy n="96" d="100"/>
        </p:scale>
        <p:origin x="5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&#1047;&#1072;&#1075;&#1088;&#1091;&#1079;&#1082;&#1080;\RC_F01_01_2023_T31_01_2024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76200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76200">
                <a:solidFill>
                  <a:srgbClr val="FF0000"/>
                </a:solidFill>
              </a:ln>
              <a:effectLst/>
            </c:spPr>
          </c:marker>
          <c:dPt>
            <c:idx val="7"/>
            <c:marker>
              <c:symbol val="circle"/>
              <c:size val="5"/>
              <c:spPr>
                <a:solidFill>
                  <a:srgbClr val="FF0000"/>
                </a:solidFill>
                <a:ln w="76200">
                  <a:solidFill>
                    <a:srgbClr val="FF0000"/>
                  </a:solidFill>
                </a:ln>
                <a:effectLst/>
              </c:spPr>
            </c:marker>
            <c:bubble3D val="0"/>
            <c:spPr>
              <a:ln w="76200" cap="rnd">
                <a:solidFill>
                  <a:srgbClr val="FF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68F1-47B2-83CB-A095D067F5EA}"/>
              </c:ext>
            </c:extLst>
          </c:dPt>
          <c:cat>
            <c:numRef>
              <c:f>'RC'!$B$2:$B$16</c:f>
              <c:numCache>
                <c:formatCode>m/d/yyyy</c:formatCode>
                <c:ptCount val="15"/>
                <c:pt idx="0">
                  <c:v>45322</c:v>
                </c:pt>
                <c:pt idx="1">
                  <c:v>45301</c:v>
                </c:pt>
                <c:pt idx="2">
                  <c:v>45269</c:v>
                </c:pt>
                <c:pt idx="3">
                  <c:v>45240</c:v>
                </c:pt>
                <c:pt idx="4">
                  <c:v>45209</c:v>
                </c:pt>
                <c:pt idx="5">
                  <c:v>45178</c:v>
                </c:pt>
                <c:pt idx="6">
                  <c:v>45148</c:v>
                </c:pt>
                <c:pt idx="7">
                  <c:v>45118</c:v>
                </c:pt>
                <c:pt idx="8">
                  <c:v>45087</c:v>
                </c:pt>
                <c:pt idx="9">
                  <c:v>45057</c:v>
                </c:pt>
                <c:pt idx="10">
                  <c:v>45027</c:v>
                </c:pt>
                <c:pt idx="11">
                  <c:v>44995</c:v>
                </c:pt>
                <c:pt idx="12">
                  <c:v>44968</c:v>
                </c:pt>
                <c:pt idx="13">
                  <c:v>44967</c:v>
                </c:pt>
                <c:pt idx="14">
                  <c:v>44936</c:v>
                </c:pt>
              </c:numCache>
            </c:numRef>
          </c:cat>
          <c:val>
            <c:numRef>
              <c:f>'RC'!$C$2:$C$16</c:f>
              <c:numCache>
                <c:formatCode>#\ ##0.0</c:formatCode>
                <c:ptCount val="15"/>
                <c:pt idx="0">
                  <c:v>89.288700000000006</c:v>
                </c:pt>
                <c:pt idx="1">
                  <c:v>90.403999999999996</c:v>
                </c:pt>
                <c:pt idx="2">
                  <c:v>91.640199999999993</c:v>
                </c:pt>
                <c:pt idx="3">
                  <c:v>91.926599999999993</c:v>
                </c:pt>
                <c:pt idx="4">
                  <c:v>101.35980000000001</c:v>
                </c:pt>
                <c:pt idx="5">
                  <c:v>97.924099999999996</c:v>
                </c:pt>
                <c:pt idx="6">
                  <c:v>97.399900000000002</c:v>
                </c:pt>
                <c:pt idx="7">
                  <c:v>91.493099999999998</c:v>
                </c:pt>
                <c:pt idx="8">
                  <c:v>82.6417</c:v>
                </c:pt>
                <c:pt idx="9">
                  <c:v>76.692899999999995</c:v>
                </c:pt>
                <c:pt idx="10">
                  <c:v>81.744100000000003</c:v>
                </c:pt>
                <c:pt idx="11">
                  <c:v>75.902799999999999</c:v>
                </c:pt>
                <c:pt idx="12">
                  <c:v>72.792299999999997</c:v>
                </c:pt>
                <c:pt idx="13">
                  <c:v>72.894900000000007</c:v>
                </c:pt>
                <c:pt idx="14">
                  <c:v>70.300200000000004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8F1-47B2-83CB-A095D067F5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marker val="1"/>
        <c:smooth val="0"/>
        <c:axId val="944817424"/>
        <c:axId val="944818672"/>
      </c:lineChart>
      <c:dateAx>
        <c:axId val="94481742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Styrene A Web" pitchFamily="2" charset="-52"/>
                <a:ea typeface="+mn-ea"/>
                <a:cs typeface="+mn-cs"/>
              </a:defRPr>
            </a:pPr>
            <a:endParaRPr lang="en-US"/>
          </a:p>
        </c:txPr>
        <c:crossAx val="944818672"/>
        <c:crosses val="autoZero"/>
        <c:auto val="1"/>
        <c:lblOffset val="100"/>
        <c:baseTimeUnit val="days"/>
      </c:dateAx>
      <c:valAx>
        <c:axId val="944818672"/>
        <c:scaling>
          <c:orientation val="minMax"/>
          <c:min val="69"/>
        </c:scaling>
        <c:delete val="0"/>
        <c:axPos val="l"/>
        <c:majorGridlines>
          <c:spPr>
            <a:ln w="28575" cap="flat" cmpd="sng" algn="ctr">
              <a:solidFill>
                <a:srgbClr val="888888"/>
              </a:solidFill>
              <a:round/>
            </a:ln>
            <a:effectLst/>
          </c:spPr>
        </c:majorGridlines>
        <c:numFmt formatCode="#\ ##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Styrene A Web" pitchFamily="2" charset="-52"/>
                <a:ea typeface="+mn-ea"/>
                <a:cs typeface="+mn-cs"/>
              </a:defRPr>
            </a:pPr>
            <a:endParaRPr lang="en-US"/>
          </a:p>
        </c:txPr>
        <c:crossAx val="94481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Styrene A Web" pitchFamily="2" charset="-52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DA376-7F19-4492-B4A4-4FC1F09990A5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0E57B-F311-4B7C-95B5-EA5863440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92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90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851733-5933-E210-AB4C-C8BC0B3A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8F8BD6-9E7A-0DF8-802D-E259E0789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DE2A2-F1DF-59AE-3155-A703D5E51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D515D-3D84-9687-DB90-34816390D1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1920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7034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1068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709407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239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241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9107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56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112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70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4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52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1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339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94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299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96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0E57B-F311-4B7C-95B5-EA5863440C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58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97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564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297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71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66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580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22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74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AA9D4-F27D-2125-9BD8-AB51C93D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189A4-B082-3E96-1377-02F91E37B4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053D49-7D7B-30E7-628C-CCA51F0E1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50E4E-33A4-E72B-C6D3-ADDC14D024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78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139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987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175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A1B8A-F511-3B3D-4128-99441FB894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2CFB18-5C94-C929-239E-C49BE3BBCD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E310D-3DDD-E3E0-92EB-6299F4F44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5654F-39E8-60A7-29C5-B3D9A0DA2F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66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58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06C1D-2CD0-3CCD-B28F-0B03110F4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187F8F-1E35-E03A-7725-E1A102AE30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E09FF0-DC86-4E35-CAE0-07EBDA076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68A9B-D9A3-4F0D-DD1B-21DFD08EEC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452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374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05350-BEB6-0BD9-F368-0DA3B5996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3089B8-CE7B-5554-EDB8-0A72F7208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CBF7E-413E-AB75-E3DD-AB87B1B81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45A5A3-EE2E-F0A2-98FD-374B7EA6D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123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9593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60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F02D7-2DF9-B69A-3BC7-58689A5C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D878D8-70BF-2E68-8095-F110DED4A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12A92C-835B-5D71-7E8A-59E67DB9CF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4DF55-E2EF-805C-90AC-A1581DF2D6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41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17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843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9326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4167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48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395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65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792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6466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03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7895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9646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4808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338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95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51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0267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386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0250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53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DD226-2B62-A3B3-0E64-B51A392C7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A88E6-E0CD-14D6-DD6F-62E27D57A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FE72FD-3563-AF9D-F1BF-22745389F6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175125" algn="l"/>
              </a:tabLs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61B2B-7F94-27F8-EE52-4F76DD01D0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7589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923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2773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879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5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672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857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14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13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010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91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68537-CCDC-4563-E877-BEBBA6CBB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CEB70F-583F-89F0-04FF-F0D31EAD9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586A04-FC0C-40D1-39F3-8119C889E5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C7BE3-CF70-3A0C-AED8-4D2D8C6D9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430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622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9686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4166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553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500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Как найти оптимальной значение для альфа и как она влияет на работу алгоритма?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Посмотрите на эту картинку. Если  мы начинаем из этой точки, если размер альфа очень большой, мы только прыгнем с точки на точку, слева направо.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Эта проблема называется овер шут. В этом случае мы вообще не найдем ответ, это тупик.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Допустим, если мы подбираем нормальные значения для альфа, опять же начиная с этой точки, мы потихоньку дойдем до следующей точки и доберемся до оптимальной точки.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этой точке градиент равен нулю и алгоритм остановится.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размер альфа очень маленький, у нас увеличится количество шагов, мы дойдем до оптимальной, только очень не скоро.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5089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размер альфа большой, если мы начинаем из этой точки, мы прыгнем на левую часть на эту точку и перепрыгнем точку оптимума.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Повторим действие. Возвращаемся на правую часть и опять же перепрыгнули точку оптимума.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конце концов, может быть дойдем до точки оптимума. Если мы правильно подбирали значение альфа, мы избежали бы большого количества прыжков и побыстрее нашли ответ. Если мы очень большое альфа выберем, в этом случае, мы вобще не найдем ответ и каждый шаг мы будем все дальше от оптимальной точки.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Значит гиперпараметры альфа играет большую роль в алгоритме градиентного спуска, существуют разные подходы как найти значение для этого параметра, тольк большую роль играет опыт самого человека.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Давайте то, что мы изучили до этого момента решим на очень простом примере и научимся как можно реализовать алгоритм градиентного спуска. После этого научимся как его применить в машинном обучении.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5269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Посмотрите на этот график. Представьте, что наша функция потери на этот раз выглядит так. Я нарисовал трехмерный график, чтобыбыло более понятно.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Мы знаем, что красные точки это плохой ответ, а синие точки это лучший ответ.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Посмотрите наэти три точки. Мы называем их локальный минимум.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Что это значит? Эти точки лучше относительно других точек, которые находятся рядом, но относительно всей функции могут быть не самыми оптимальными.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58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Точки, которые оптимальны относительно всей функции называются глобальный оптимум или глобальный минимум.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Мы должны использовать алгоритм градиентного спуска, чтобы найти эти точки.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502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Как раньше говорил, для начала найдем случайные точки, например, эту точку, со случайными тета 0 и тета 1.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первый шаг. Мы эти точки выбирали случайно и как раз попали на красные точки, это не очень хорошие значения.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не важно, откуда мы начинаем, с красных или синих точек.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Теперь мы постараемся так поменять значение параметров, чтобы двигаться в сторону лучшей точки.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Необходимо найти направление, при котором уменьшится значение ж.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посмотрим на картинку, если мы двигаемся наверх, это значение увеличивается и если налево двигаемся это значение тоже увеличится. Нам необходимо двигаться вниз, видно, что вниз идут синие значения.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Мы нашли направление, теперь один шаг делаем в этом направлении и обновляем значения тета 0 и тета 1.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Находимся в новой точке. И повторяем это действие и заново окажемся в новой точке.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Опять же мы проанализируем окружение этой точки и найдем максимальный уклон и двигаемся в том направлении.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(еще один важный момент – мы должны так двигаться, чтобы через минимальное количество шагов дойти до оптимальной точки)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Повторяем предыдущие действия. В конце-концов, мы  доходим до этой точки.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Отсюда, если мы будем двигаться в любом направлении, увеличится значение ж. Значит эта точка является самым оптимальным значением параметров для тета 0 и тета 1.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Точка, которую мы видим на картинке является глобальным оптимумом. Это случайно так получилось. Если мы начинали бы с другой случайной точки, может быть мы бы нашли локальный оптимум.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Сейчас это не важно, потому что мы сейчас разбираемся как работает алгоритм.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59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4505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Например, если мы случайно начали бы с этой точки и пошли бы совсем в другое направление и нашли другой результат. Мы начинаем с этой точки и найдем максимальный уклон и двигаемся вперед.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результате мы находим локальный минимум, это тоже является результатом. Как мы видим в этой функции существует другой лучший результат, где у нас глобальный оптимум.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523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191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6C3DE6-1C7D-4D61-9B4D-E66ECA050D2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494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Я почти на всех слайдах написал два параметра, тета 0 и тета 1.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только для того, чтобы можно было визуализировать какие-то данные, на самом деле количество этих параметров может быть больше.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алгоритма это неважно, алгоритм работает с любым количеством параметров. Чтобы разобраться с алгоритмом сейчас мы смотрим на два параметра.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Обычно количество параметров большое и мы не можем всех их перечислить, таким образом, можно просто написать виктор тета, это значит, что он содержит все параметры.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Эта точка случайная, мы используем градиентрный спуск, чтобы найти максимальое значение.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направление, которое идет к красному цвету, оно нам не нужно, так как мы ищем направление, которое идет к минимуму.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Мы очень легко можем найти это, достаточно умножить найденное направление на минус.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называется антиградиент или направление, которое двигается к минимуму.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 знак градиента и дальше мы часто будем использовать этот знак.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Далее мы нашли направление, которое идет к минимуму и необходимо только это направление суммировать с предыдущим значением тета 0 и тета 1. На самом деле, когда мы суммируем, мы обновляем эти параметры и мы двигаемся вперед.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386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Посмотрите на эту картинку, я начинаю с этой точки, найдем напарвление градиента и оббновляем параметры. Это действие повторяем. Как видите, мы долшли до оптимальной точки.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Один важный момент – нам известно направление, текущие параметры тета, мы говорим алгоритму говорим, необходимо шагнуть вперед.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Только на знаем, какой размер этого шага. Этот размер мы сами назначаем, это как раз и есть наша альфа, которую видите в формуле.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Параметры альфа отличаются от параметров тета.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Мы альфа называем гиперпараметром, потому что мы вручную задаем эти значения. Параметры тета нам необходимо найти.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4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будем на языке математике писать то, что я вам объяснил, можем написать алгоритм на этих нескольких строках.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Здесь я раньше тоже сказал, это та часть, где вы должны узнать как считается произвольная функция. Для решения этой задачи нам нужно это знание.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Насколько нам хватит времени я повторю это на занятиях. Лучше будет, если вы сами найдете время и повторите это.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068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Чтобы применить алгоритм градиентного спуска в МО достаточно если вместо функции ж поставим нашу функцию, с которой мы познакомились раньше и знаем как она работает. Если в эту функцию мы добавим нашу функцию потерь, общая формула выглядит так...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Теперь необходимо найти две вещи: частную произвольную функцию относительно тета 0 ичастную произвольную функцию относительно тета 1.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посчитаем, получаем эти две формулы: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 сами должны вручную посчитать произвольную функцию. Если еще есть другой простой подход в питоне вы можете использовать библиотеку ... и через нее посчитать произвольную функцию.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 нас есть произвольная функция, эту функцию мы ставим в наш алгоритм и как в предыдущем примере будем минимизировать нашу функцию потерь.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81139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 этого момента все задачи, которые мы решали, наш набор обучающих данных включал в себя только один фичер, например, площадь квартиры.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 основе этой информации мы хотели прогнозировать стоимость квартиры. В реальном мире любой эксперт в этой области на основе площади квартиры не может прогнозировать стоимость квартиры. Здесь нам нужно еще больше информациии.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МО тоже основано на этой логике, чем больше информации прогнозирование тоже будет точнее.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2658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линейной регрессии с одной переменной мы так написали линейную функцию.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Теперь используем эту функцию и расширим это на несколько переменных.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 самом деле для каждого нового признака Х в формулу мы добавляем произведение тета на Х. В общем получаем эту формулу.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Внимательно посмотрите на полученную формулу. У всех Х есть тета кроме тета 0.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простоты работы чтобы все части формулы были одинаковы мы можем тета 0 умножать на 1.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результате значение тета не меняется. Для этого мы вручную в эту формулу добавим Х0 и значение Х0 всегда равно единице.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в векторном виде хотим переписать наши данные, у нас есть вектор Хы, в которые мы самостоятельно добавили Х0.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Еще у нас есть вектор тета. Теперь я могу переписать эту формулу в векторном виде.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Такой тип написания очень короткий и в будущем облегчает наши вычисления.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 самом деле в задаче МО если есть такая возможность написать формулу в векторном виде это лучше. Потом я объясню почему это лучше.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817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До этого момента мы написали новую функцию для всех Хы.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решения этой задачи мы поступаем как поступили для решения задачи регрессии с одной переменной, ничем не отличается. Мы должны выполнить все действия, которые раньше делали.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Для начала мы дифференцируем функцию потери,посчитаем для всех тета частные произвольные.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 предыдущем занятии я объяснил как дифференцируем функцию потери, точно также посчитаем и если посчитаем получается такая формула.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далее мы инициализируем тета со случайными значениями. И посчитаем антиградиент, умножаем на размер альфа и вычитаем из текущего значения тета.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повторяем это действие пока не дойдем до точки минимума.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ru-R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Ничего особенно не изменилось.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57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Два слайда назад я сказал, если есть такая возможность написать все формулы в векторном виде, это будет лучше чем когда мы используем итерируемые формулы.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Почему лучше? Одна из причин – наш алгоритм работает быстрее.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Обратите внимание на эту формулу. Здесь для каждого тета я должен посчитать значения и дальше из суммировать.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Суммировать значит это цикл, цикл это время.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Когда пишем в векторном виде это только произведение векторов.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это действие в компьютере очень быстро выполняется.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пропишем эту формулу и используем векторное произведение, получаем эту формулу.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Результаты работы одинаковые, только с отличием, что у нас скорость быстрее.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Например, в реальной задаче каждая итерация занимает 5 минут. Если используем векторный вид эта операция выполняется за несколько секунд. И это очень важно.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Сегодня реализую линейную регрессию в векторном виде.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1631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Два слайда назад я сказал, если есть такая возможность написать все формулы в векторном виде, это будет лучше чем когда мы используем итерируемые формулы.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Почему лучше? Одна из причин – наш алгоритм работает быстрее.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Обратите внимание на эту формулу. Здесь для каждого тета я должен посчитать значения и дальше из суммировать.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Суммировать значит это цикл, цикл это время.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Когда пишем в векторном виде это только произведение векторов.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это действие в компьютере очень быстро выполняется.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пропишем эту формулу и используем векторное произведение, получаем эту формулу.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Результаты работы одинаковые, только с отличием, что у нас скорость быстрее.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Например, в реальной задаче каждая итерация занимает 5 минут. Если используем векторный вид эта операция выполняется за несколько секунд. И это очень важно.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Сегодня реализую линейную регрессию в векторном виде.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046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Один момент хочу объяснить и потом начнем программировать.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Как можно понять, что наш алгоритм правильно работает и как понять что градиент правильно движется к оптимальной точке?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Этот график называется график затрат или кост.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мы смотрим на этот график легко можем понять как работает алгоритм.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Алгоритм начинается из этой точки со случайными параметрами тета.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Видно, что в первой интерации не очень хороший результат мы получили.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После каждой интерации ошибка уменьшается. С какого-то момента мы не видим больших изменений.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График двигается горизонтально по оси Х.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Значит алгоритм уже нашел точку минимума. Поэтому мы не видим изменений.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Этот  график очень популярен. Из него мы можем понять правильно ли мы выбрали гипермараметр альфа.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Если у нас ошибка не уменьшается, а наоборот увеличивается, значит мы выбрали большой шаг и градиент удаляется от точки минимума.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 примере сейчас напишу программу и вы сами увидите как работает.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4242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742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136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580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20932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9856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68007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B44ED-CAAF-4E89-985D-C7D7CF52A66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1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7253-B237-5E3F-C660-7C38CCF45B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3D9CEA-EC3B-FECF-D0FF-7E3EBD8AB2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B02B3-3324-9E21-01E8-A30DC5DE4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8F221-0BA1-3601-A203-521C94C23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5C398-32E7-42B6-7BC2-E96C867A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81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DCA13-8B05-88BE-8DAD-4607F5821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FE074D-43BB-FA9E-8EA5-2F205FAA0D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25CED-BFDF-AD82-99EF-689169440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E2EA9-181F-3AD8-811B-E9E6E307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49EC9-7057-8143-A954-024E038E7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12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5C5FF6-63B8-15AE-89C1-253E8C2C5D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DDFF4-1BD5-08D7-E2BB-6D37ED308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5269C-8BC3-F50E-681B-10B56755F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89E99-48EE-D346-9950-3B11B201B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7DB50-F01D-4EA7-3B92-FE4C6E016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587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93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69671-3597-7AFB-732E-EDDA5744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114E1-916F-0538-9296-0B440C050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9DF47-C9A5-7FF2-B321-278D8C465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01FB-A7DE-4613-214F-AC0378385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89E3C2-6CD4-2068-DA47-5B5EDFF0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18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7B23-E6C3-D85C-2204-1747D891F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CC3F07-990F-38F8-7944-E6E1B27289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7D7FA-F740-6EA5-D4A6-B6B061344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8A5B3-EBDC-E24A-38E1-E9406BD8C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6C06D-2EC1-2E08-3ECD-85244DC1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6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FEFFE-FF08-64B3-A176-4439BE01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B0815-A637-0F0A-48A3-CE40E95DF1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1CBCDF-FBF1-D27A-6CFE-9146A07633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5B398-733A-793D-73CF-2B3106D93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A6D470-EF89-223B-7F24-25B6DEE06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5947-785F-549C-BE1D-1253BA5C9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6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1B35-4CB4-9A32-9417-839AF8BB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697EC-A3DA-B879-2CFB-35C52FD46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7DFD8A-4746-E29C-CA58-B44E7B2B6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F8D258-274C-56BB-564D-56B2E916C4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B001A1-7C70-2FA6-0E0A-79B8663E9B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34C009-F0CD-A7FA-DE17-BBE6C48B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89ABB0-BEF4-8CBD-C7D0-05215D0CC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426E66-0206-7CE3-E566-3A3BC19A0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98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7A32-2029-5CB9-7841-CA3380ACF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38A0AA-2A6C-1D8E-EECE-37A489E10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010F21-E02C-0B8A-2CDA-05F9F15BB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D05AAD-8905-C12A-887E-B7E37E023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8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AF5E16-38A4-734C-6739-26FAA147E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47FF89-664B-8B11-1883-BC6C903F1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D3E23-7232-9A04-5E6C-CB896526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543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8E9A-3ECC-E1FA-347E-9CECA9927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5A04F-B7DA-9263-6070-F40C0BE5F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385EDD-8454-0269-04CD-E7F910F48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2C56D-688F-C6E9-6F72-3A33863F2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146FC-9EED-CE01-A0FA-A653BA5B0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B7C28-AD82-ED3E-C4EB-2C0D5FA08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2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70D91-FD14-8D0D-E4FB-DEE261F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3BD5E0-A525-9C95-CF51-1C9A9DE79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FFEC1-AE79-A518-FE5E-BA58289D3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D8980-4574-9E8D-F3B5-E6F2EC418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F200A-AB1D-FA6D-B39A-79C5B29DF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516B22-327C-F0D0-4518-C1818AA42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6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4844DD-BBB3-B5A1-1BF4-261ADC823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888491-34AA-8949-1BE5-99A6DB53C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57032-55F3-14F2-B51A-3824D4713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6A3C0-06C5-4A6F-98A7-B73ECB1CB4E6}" type="datetimeFigureOut">
              <a:rPr lang="en-US" smtClean="0"/>
              <a:t>10/5/2024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589C5-45A8-AAA4-CC5E-FD0816E79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1111A-3526-BF16-9F19-878A40076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3237F-D28F-4B49-9742-9B851C6B3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0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50.png"/><Relationship Id="rId4" Type="http://schemas.openxmlformats.org/officeDocument/2006/relationships/image" Target="../media/image254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1.bin"/><Relationship Id="rId26" Type="http://schemas.openxmlformats.org/officeDocument/2006/relationships/image" Target="../media/image48.e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7.emf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8.bin"/><Relationship Id="rId2" Type="http://schemas.openxmlformats.org/officeDocument/2006/relationships/notesSlide" Target="../notesSlides/notesSlide14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3.bin"/><Relationship Id="rId29" Type="http://schemas.openxmlformats.org/officeDocument/2006/relationships/oleObject" Target="../embeddings/oleObject21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7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6.bin"/><Relationship Id="rId28" Type="http://schemas.openxmlformats.org/officeDocument/2006/relationships/oleObject" Target="../embeddings/oleObject20.bin"/><Relationship Id="rId10" Type="http://schemas.openxmlformats.org/officeDocument/2006/relationships/image" Target="../media/image46.emf"/><Relationship Id="rId19" Type="http://schemas.openxmlformats.org/officeDocument/2006/relationships/oleObject" Target="../embeddings/oleObject12.bin"/><Relationship Id="rId4" Type="http://schemas.openxmlformats.org/officeDocument/2006/relationships/image" Target="../media/image43.e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5.bin"/><Relationship Id="rId27" Type="http://schemas.openxmlformats.org/officeDocument/2006/relationships/oleObject" Target="../embeddings/oleObject1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9.svg"/><Relationship Id="rId4" Type="http://schemas.openxmlformats.org/officeDocument/2006/relationships/image" Target="../media/image34.svg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60.png"/><Relationship Id="rId4" Type="http://schemas.openxmlformats.org/officeDocument/2006/relationships/image" Target="../media/image50.sv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3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3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27.bin"/><Relationship Id="rId18" Type="http://schemas.openxmlformats.org/officeDocument/2006/relationships/oleObject" Target="../embeddings/oleObject32.bin"/><Relationship Id="rId3" Type="http://schemas.openxmlformats.org/officeDocument/2006/relationships/oleObject" Target="../embeddings/oleObject22.bin"/><Relationship Id="rId21" Type="http://schemas.openxmlformats.org/officeDocument/2006/relationships/oleObject" Target="../embeddings/oleObject35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47.emf"/><Relationship Id="rId17" Type="http://schemas.openxmlformats.org/officeDocument/2006/relationships/oleObject" Target="../embeddings/oleObject31.bin"/><Relationship Id="rId2" Type="http://schemas.openxmlformats.org/officeDocument/2006/relationships/notesSlide" Target="../notesSlides/notesSlide23.xml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4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29.bin"/><Relationship Id="rId10" Type="http://schemas.openxmlformats.org/officeDocument/2006/relationships/image" Target="../media/image46.emf"/><Relationship Id="rId19" Type="http://schemas.openxmlformats.org/officeDocument/2006/relationships/oleObject" Target="../embeddings/oleObject33.bin"/><Relationship Id="rId4" Type="http://schemas.openxmlformats.org/officeDocument/2006/relationships/image" Target="../media/image43.emf"/><Relationship Id="rId9" Type="http://schemas.openxmlformats.org/officeDocument/2006/relationships/oleObject" Target="../embeddings/oleObject25.bin"/><Relationship Id="rId14" Type="http://schemas.openxmlformats.org/officeDocument/2006/relationships/oleObject" Target="../embeddings/oleObject28.bin"/><Relationship Id="rId22" Type="http://schemas.openxmlformats.org/officeDocument/2006/relationships/oleObject" Target="../embeddings/oleObject36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eg"/><Relationship Id="rId3" Type="http://schemas.openxmlformats.org/officeDocument/2006/relationships/image" Target="../media/image55.pn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34.svg"/><Relationship Id="rId10" Type="http://schemas.openxmlformats.org/officeDocument/2006/relationships/image" Target="../media/image65.jpeg"/><Relationship Id="rId4" Type="http://schemas.openxmlformats.org/officeDocument/2006/relationships/image" Target="../media/image33.png"/><Relationship Id="rId9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69.png"/><Relationship Id="rId4" Type="http://schemas.openxmlformats.org/officeDocument/2006/relationships/image" Target="../media/image3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0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1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85.png"/><Relationship Id="rId4" Type="http://schemas.microsoft.com/office/2007/relationships/hdphoto" Target="../media/hdphoto1.wdp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0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89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3" Type="http://schemas.openxmlformats.org/officeDocument/2006/relationships/image" Target="../media/image80.png"/><Relationship Id="rId7" Type="http://schemas.openxmlformats.org/officeDocument/2006/relationships/image" Target="../media/image7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svg"/><Relationship Id="rId11" Type="http://schemas.openxmlformats.org/officeDocument/2006/relationships/image" Target="../media/image76.png"/><Relationship Id="rId5" Type="http://schemas.openxmlformats.org/officeDocument/2006/relationships/image" Target="../media/image82.png"/><Relationship Id="rId10" Type="http://schemas.openxmlformats.org/officeDocument/2006/relationships/image" Target="../media/image75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Relationship Id="rId14" Type="http://schemas.openxmlformats.org/officeDocument/2006/relationships/image" Target="../media/image7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image" Target="../media/image33.png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94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e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93.emf"/><Relationship Id="rId4" Type="http://schemas.openxmlformats.org/officeDocument/2006/relationships/image" Target="../media/image34.svg"/><Relationship Id="rId9" Type="http://schemas.openxmlformats.org/officeDocument/2006/relationships/oleObject" Target="../embeddings/oleObject39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50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0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159.png"/><Relationship Id="rId4" Type="http://schemas.openxmlformats.org/officeDocument/2006/relationships/image" Target="../media/image22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213.png"/><Relationship Id="rId7" Type="http://schemas.openxmlformats.org/officeDocument/2006/relationships/image" Target="NUL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91.png"/><Relationship Id="rId7" Type="http://schemas.openxmlformats.org/officeDocument/2006/relationships/image" Target="../media/image13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0.png"/><Relationship Id="rId5" Type="http://schemas.openxmlformats.org/officeDocument/2006/relationships/image" Target="../media/image110.png"/><Relationship Id="rId10" Type="http://schemas.openxmlformats.org/officeDocument/2006/relationships/image" Target="../media/image224.png"/><Relationship Id="rId4" Type="http://schemas.openxmlformats.org/officeDocument/2006/relationships/image" Target="../media/image101.png"/><Relationship Id="rId9" Type="http://schemas.openxmlformats.org/officeDocument/2006/relationships/image" Target="../media/image22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7" Type="http://schemas.openxmlformats.org/officeDocument/2006/relationships/image" Target="../media/image201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0.png"/><Relationship Id="rId5" Type="http://schemas.openxmlformats.org/officeDocument/2006/relationships/image" Target="../media/image1810.png"/><Relationship Id="rId4" Type="http://schemas.openxmlformats.org/officeDocument/2006/relationships/image" Target="../media/image17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171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.png"/><Relationship Id="rId4" Type="http://schemas.openxmlformats.org/officeDocument/2006/relationships/image" Target="../media/image233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png"/><Relationship Id="rId4" Type="http://schemas.openxmlformats.org/officeDocument/2006/relationships/image" Target="../media/image23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0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37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png"/><Relationship Id="rId5" Type="http://schemas.openxmlformats.org/officeDocument/2006/relationships/image" Target="../media/image251.png"/><Relationship Id="rId4" Type="http://schemas.openxmlformats.org/officeDocument/2006/relationships/image" Target="../media/image2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blue lines">
            <a:extLst>
              <a:ext uri="{FF2B5EF4-FFF2-40B4-BE49-F238E27FC236}">
                <a16:creationId xmlns:a16="http://schemas.microsoft.com/office/drawing/2014/main" id="{FCE76EF3-0A35-5A36-2306-87734B244B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" y="44450"/>
            <a:ext cx="12190578" cy="68135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F764FDB-5226-474C-8B96-89E5F8DDA692}"/>
              </a:ext>
            </a:extLst>
          </p:cNvPr>
          <p:cNvSpPr/>
          <p:nvPr/>
        </p:nvSpPr>
        <p:spPr>
          <a:xfrm>
            <a:off x="-190500" y="1597923"/>
            <a:ext cx="12192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6600" dirty="0">
                <a:solidFill>
                  <a:srgbClr val="000000"/>
                </a:solidFill>
                <a:latin typeface="Calibri" panose="020F0502020204030204" pitchFamily="34" charset="0"/>
              </a:rPr>
              <a:t>М</a:t>
            </a:r>
            <a:r>
              <a:rPr lang="ru-RU" sz="66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ашинное обучение</a:t>
            </a:r>
            <a:endParaRPr lang="en-RU" sz="6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66B02-4452-20E3-E3BB-3C3281B96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BD1125D-D6D3-4771-7EB1-06F495973DD4}"/>
              </a:ext>
            </a:extLst>
          </p:cNvPr>
          <p:cNvSpPr/>
          <p:nvPr/>
        </p:nvSpPr>
        <p:spPr>
          <a:xfrm>
            <a:off x="507998" y="508380"/>
            <a:ext cx="7531061" cy="40634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FFE1759-C869-313B-851C-1F520D830B1B}"/>
              </a:ext>
            </a:extLst>
          </p:cNvPr>
          <p:cNvSpPr/>
          <p:nvPr/>
        </p:nvSpPr>
        <p:spPr>
          <a:xfrm>
            <a:off x="507998" y="508380"/>
            <a:ext cx="7632660" cy="50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Что такое машинное обучение?</a:t>
            </a:r>
            <a:endParaRPr lang="en-US" sz="2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4167D27E-6410-B4EE-0642-3976422A416E}"/>
              </a:ext>
            </a:extLst>
          </p:cNvPr>
          <p:cNvSpPr/>
          <p:nvPr/>
        </p:nvSpPr>
        <p:spPr>
          <a:xfrm>
            <a:off x="2438388" y="1321074"/>
            <a:ext cx="7308812" cy="4577754"/>
          </a:xfrm>
          <a:prstGeom prst="roundRect">
            <a:avLst>
              <a:gd name="adj" fmla="val 10386"/>
            </a:avLst>
          </a:prstGeom>
          <a:solidFill>
            <a:srgbClr val="EF3124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739D83E-910D-EECF-D21D-BC12F8E4448E}"/>
              </a:ext>
            </a:extLst>
          </p:cNvPr>
          <p:cNvSpPr/>
          <p:nvPr/>
        </p:nvSpPr>
        <p:spPr>
          <a:xfrm>
            <a:off x="4140179" y="1625835"/>
            <a:ext cx="3995462" cy="363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1"/>
              </a:lnSpc>
            </a:pPr>
            <a:r>
              <a:rPr lang="en-US" sz="2131" dirty="0">
                <a:solidFill>
                  <a:srgbClr val="FFFFFF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Искусственный интеллект</a:t>
            </a:r>
            <a:endParaRPr lang="en-US" sz="2131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FB8DAEBD-0CA4-90F6-9BEF-016DC3B0768F}"/>
              </a:ext>
            </a:extLst>
          </p:cNvPr>
          <p:cNvSpPr/>
          <p:nvPr/>
        </p:nvSpPr>
        <p:spPr>
          <a:xfrm>
            <a:off x="2641388" y="2299392"/>
            <a:ext cx="6902767" cy="3396448"/>
          </a:xfrm>
          <a:prstGeom prst="roundRect">
            <a:avLst>
              <a:gd name="adj" fmla="val 7941"/>
            </a:avLst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0C9E4273-E417-90E3-E46D-F42BDF3DFCA5}"/>
              </a:ext>
            </a:extLst>
          </p:cNvPr>
          <p:cNvSpPr/>
          <p:nvPr/>
        </p:nvSpPr>
        <p:spPr>
          <a:xfrm>
            <a:off x="2844388" y="2502393"/>
            <a:ext cx="6496722" cy="2990453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3A67659E-155A-44FA-EBE0-404CF10978BD}"/>
              </a:ext>
            </a:extLst>
          </p:cNvPr>
          <p:cNvSpPr/>
          <p:nvPr/>
        </p:nvSpPr>
        <p:spPr>
          <a:xfrm>
            <a:off x="3746431" y="2502393"/>
            <a:ext cx="4692625" cy="613695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FDC7F9CA-5EB2-3D3A-EA2F-D8188C9AF251}"/>
              </a:ext>
            </a:extLst>
          </p:cNvPr>
          <p:cNvSpPr/>
          <p:nvPr/>
        </p:nvSpPr>
        <p:spPr>
          <a:xfrm>
            <a:off x="4575102" y="2502393"/>
            <a:ext cx="3125517" cy="363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1"/>
              </a:lnSpc>
            </a:pPr>
            <a:r>
              <a:rPr lang="en-US" sz="2131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Машинное обучение</a:t>
            </a:r>
            <a:endParaRPr lang="en-US" sz="2131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470FAD1-C3E6-BCE0-76AE-6B562B64FD7C}"/>
              </a:ext>
            </a:extLst>
          </p:cNvPr>
          <p:cNvSpPr/>
          <p:nvPr/>
        </p:nvSpPr>
        <p:spPr>
          <a:xfrm>
            <a:off x="3701315" y="2843066"/>
            <a:ext cx="4782858" cy="363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131"/>
              </a:lnSpc>
            </a:pPr>
            <a:r>
              <a:rPr lang="en-US" sz="2131" dirty="0">
                <a:solidFill>
                  <a:srgbClr val="000000">
                    <a:alpha val="5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сотни других методов обучения</a:t>
            </a:r>
            <a:endParaRPr lang="en-US" sz="2131" dirty="0"/>
          </a:p>
        </p:txBody>
      </p:sp>
      <p:sp>
        <p:nvSpPr>
          <p:cNvPr id="11" name="Shape 9">
            <a:extLst>
              <a:ext uri="{FF2B5EF4-FFF2-40B4-BE49-F238E27FC236}">
                <a16:creationId xmlns:a16="http://schemas.microsoft.com/office/drawing/2014/main" id="{459728BF-92CC-7AE8-1776-71F3D27D3A4A}"/>
              </a:ext>
            </a:extLst>
          </p:cNvPr>
          <p:cNvSpPr/>
          <p:nvPr/>
        </p:nvSpPr>
        <p:spPr>
          <a:xfrm>
            <a:off x="2844388" y="3657421"/>
            <a:ext cx="6496722" cy="1835433"/>
          </a:xfrm>
          <a:prstGeom prst="roundRect">
            <a:avLst>
              <a:gd name="adj" fmla="val 7472"/>
            </a:avLst>
          </a:prstGeom>
          <a:solidFill>
            <a:srgbClr val="EF3124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E0EF4F69-B5D3-50E7-1337-6ADD1F8D9FFA}"/>
              </a:ext>
            </a:extLst>
          </p:cNvPr>
          <p:cNvSpPr/>
          <p:nvPr/>
        </p:nvSpPr>
        <p:spPr>
          <a:xfrm>
            <a:off x="5289473" y="3860422"/>
            <a:ext cx="1696774" cy="363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1"/>
              </a:lnSpc>
            </a:pPr>
            <a:r>
              <a:rPr lang="en-US" sz="2131" dirty="0">
                <a:solidFill>
                  <a:srgbClr val="FFFFFF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Нейросети</a:t>
            </a:r>
            <a:endParaRPr lang="en-US" sz="2131" dirty="0"/>
          </a:p>
        </p:txBody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6767400E-6E2F-FD64-48E8-3D51006FD617}"/>
              </a:ext>
            </a:extLst>
          </p:cNvPr>
          <p:cNvSpPr/>
          <p:nvPr/>
        </p:nvSpPr>
        <p:spPr>
          <a:xfrm>
            <a:off x="3047389" y="4537080"/>
            <a:ext cx="6090677" cy="752781"/>
          </a:xfrm>
          <a:prstGeom prst="roundRect">
            <a:avLst>
              <a:gd name="adj" fmla="val 9109"/>
            </a:avLst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BA80B13B-1481-128F-4CA3-662A21EFC8ED}"/>
              </a:ext>
            </a:extLst>
          </p:cNvPr>
          <p:cNvSpPr/>
          <p:nvPr/>
        </p:nvSpPr>
        <p:spPr>
          <a:xfrm>
            <a:off x="4683052" y="4776960"/>
            <a:ext cx="2909618" cy="363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31"/>
              </a:lnSpc>
            </a:pPr>
            <a:r>
              <a:rPr lang="en-US" sz="2131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Глубокое обучение</a:t>
            </a:r>
            <a:endParaRPr lang="en-US" sz="2131" dirty="0"/>
          </a:p>
        </p:txBody>
      </p:sp>
    </p:spTree>
    <p:extLst>
      <p:ext uri="{BB962C8B-B14F-4D97-AF65-F5344CB8AC3E}">
        <p14:creationId xmlns:p14="http://schemas.microsoft.com/office/powerpoint/2010/main" val="9585776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effectLst/>
                <a:latin typeface="Söhne"/>
              </a:rPr>
              <a:t>Масштабирование данных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dirty="0"/>
              <a:t>(</a:t>
            </a:r>
            <a:r>
              <a:rPr lang="en-US" sz="2800" b="0" i="0" dirty="0">
                <a:effectLst/>
                <a:latin typeface="Söhne"/>
              </a:rPr>
              <a:t>Data Scaling</a:t>
            </a:r>
            <a:r>
              <a:rPr lang="en-US" sz="28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58B7D-818C-C7AB-0904-B0532E98BD6C}"/>
              </a:ext>
            </a:extLst>
          </p:cNvPr>
          <p:cNvSpPr txBox="1"/>
          <p:nvPr/>
        </p:nvSpPr>
        <p:spPr>
          <a:xfrm>
            <a:off x="191730" y="950960"/>
            <a:ext cx="791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Масштабирование признаков на основе </a:t>
            </a:r>
            <a:r>
              <a:rPr lang="en-US" sz="2400" b="1" dirty="0">
                <a:solidFill>
                  <a:srgbClr val="0070C0"/>
                </a:solidFill>
              </a:rPr>
              <a:t>Z-</a:t>
            </a:r>
            <a:r>
              <a:rPr lang="ru-RU" sz="2400" b="1" dirty="0">
                <a:solidFill>
                  <a:srgbClr val="0070C0"/>
                </a:solidFill>
              </a:rPr>
              <a:t>оценки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A09204-8724-262C-0FA9-3942B725A1EA}"/>
              </a:ext>
            </a:extLst>
          </p:cNvPr>
          <p:cNvSpPr txBox="1"/>
          <p:nvPr/>
        </p:nvSpPr>
        <p:spPr>
          <a:xfrm>
            <a:off x="191730" y="1852576"/>
            <a:ext cx="10692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Вычтем из каждого значения признака среднее и поделим на стандартное отклонение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/>
              <p:nvPr/>
            </p:nvSpPr>
            <p:spPr>
              <a:xfrm>
                <a:off x="191730" y="3516101"/>
                <a:ext cx="3662517" cy="12827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30" y="3516101"/>
                <a:ext cx="3662517" cy="12827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/>
              <p:nvPr/>
            </p:nvSpPr>
            <p:spPr>
              <a:xfrm>
                <a:off x="6034471" y="2661859"/>
                <a:ext cx="2685003" cy="476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fa-IR" dirty="0"/>
                  <a:t> - </a:t>
                </a:r>
                <a:r>
                  <a:rPr lang="ru-RU" dirty="0"/>
                  <a:t>признак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471" y="2661859"/>
                <a:ext cx="2685003" cy="476925"/>
              </a:xfrm>
              <a:prstGeom prst="rect">
                <a:avLst/>
              </a:prstGeom>
              <a:blipFill>
                <a:blip r:embed="rId4"/>
                <a:stretch>
                  <a:fillRect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B2B777-8E30-3528-F17D-9632E7171556}"/>
                  </a:ext>
                </a:extLst>
              </p:cNvPr>
              <p:cNvSpPr txBox="1"/>
              <p:nvPr/>
            </p:nvSpPr>
            <p:spPr>
              <a:xfrm>
                <a:off x="6034471" y="3327571"/>
                <a:ext cx="4606568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- </a:t>
                </a:r>
                <a:r>
                  <a:rPr lang="en-US" dirty="0"/>
                  <a:t>mean(x) – </a:t>
                </a:r>
                <a:r>
                  <a:rPr lang="ru-RU" dirty="0"/>
                  <a:t>среднее значение 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B2B777-8E30-3528-F17D-9632E7171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471" y="3327571"/>
                <a:ext cx="4606568" cy="391646"/>
              </a:xfrm>
              <a:prstGeom prst="rect">
                <a:avLst/>
              </a:prstGeom>
              <a:blipFill>
                <a:blip r:embed="rId5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AE0DF0-1B0B-B839-3D01-E6C501BD388C}"/>
                  </a:ext>
                </a:extLst>
              </p:cNvPr>
              <p:cNvSpPr txBox="1"/>
              <p:nvPr/>
            </p:nvSpPr>
            <p:spPr>
              <a:xfrm>
                <a:off x="5983356" y="3961639"/>
                <a:ext cx="4134677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𝑠𝑡𝑑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ru-RU" i="1">
                          <a:latin typeface="Cambria Math" panose="02040503050406030204" pitchFamily="18" charset="0"/>
                        </a:rPr>
                        <m:t>стандартное отклонение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AE0DF0-1B0B-B839-3D01-E6C501BD3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3356" y="3961639"/>
                <a:ext cx="4134677" cy="391646"/>
              </a:xfrm>
              <a:prstGeom prst="rect">
                <a:avLst/>
              </a:prstGeom>
              <a:blipFill>
                <a:blip r:embed="rId6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8B9233E-58DF-07FD-C2B0-741898A2624F}"/>
              </a:ext>
            </a:extLst>
          </p:cNvPr>
          <p:cNvSpPr txBox="1"/>
          <p:nvPr/>
        </p:nvSpPr>
        <p:spPr>
          <a:xfrm>
            <a:off x="337930" y="4878515"/>
            <a:ext cx="8898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</a:rPr>
              <a:t>Среднее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значение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масштабированных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данных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становится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равным</a:t>
            </a:r>
            <a:r>
              <a:rPr lang="en-US" b="1" dirty="0">
                <a:solidFill>
                  <a:srgbClr val="0070C0"/>
                </a:solidFill>
              </a:rPr>
              <a:t> 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</a:rPr>
              <a:t>Стандартное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отклонение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масштабированных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данных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становится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равным</a:t>
            </a:r>
            <a:r>
              <a:rPr lang="en-US" b="1" dirty="0">
                <a:solidFill>
                  <a:srgbClr val="0070C0"/>
                </a:solidFill>
              </a:rPr>
              <a:t>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Выбросы сохраняются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6520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effectLst/>
                <a:latin typeface="Söhne"/>
              </a:rPr>
              <a:t>Масштабирование данных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dirty="0"/>
              <a:t>(</a:t>
            </a:r>
            <a:r>
              <a:rPr lang="en-US" sz="2800" b="0" i="0" dirty="0">
                <a:effectLst/>
                <a:latin typeface="Söhne"/>
              </a:rPr>
              <a:t>Data Scaling</a:t>
            </a:r>
            <a:r>
              <a:rPr lang="en-US" sz="28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58B7D-818C-C7AB-0904-B0532E98BD6C}"/>
              </a:ext>
            </a:extLst>
          </p:cNvPr>
          <p:cNvSpPr txBox="1"/>
          <p:nvPr/>
        </p:nvSpPr>
        <p:spPr>
          <a:xfrm>
            <a:off x="191730" y="950960"/>
            <a:ext cx="791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Mean Normalization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/>
              <p:nvPr/>
            </p:nvSpPr>
            <p:spPr>
              <a:xfrm>
                <a:off x="-108338" y="2770976"/>
                <a:ext cx="6142809" cy="1504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e>
                          </m:func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338" y="2770976"/>
                <a:ext cx="6142809" cy="150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/>
              <p:nvPr/>
            </p:nvSpPr>
            <p:spPr>
              <a:xfrm>
                <a:off x="6034471" y="2661859"/>
                <a:ext cx="2685003" cy="476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fa-IR" dirty="0"/>
                  <a:t> - </a:t>
                </a:r>
                <a:r>
                  <a:rPr lang="ru-RU" dirty="0"/>
                  <a:t>Признак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471" y="2661859"/>
                <a:ext cx="2685003" cy="476925"/>
              </a:xfrm>
              <a:prstGeom prst="rect">
                <a:avLst/>
              </a:prstGeom>
              <a:blipFill>
                <a:blip r:embed="rId4"/>
                <a:stretch>
                  <a:fillRect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B2B777-8E30-3528-F17D-9632E7171556}"/>
                  </a:ext>
                </a:extLst>
              </p:cNvPr>
              <p:cNvSpPr txBox="1"/>
              <p:nvPr/>
            </p:nvSpPr>
            <p:spPr>
              <a:xfrm>
                <a:off x="6034471" y="3327571"/>
                <a:ext cx="4606568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ru-RU" dirty="0"/>
                  <a:t>- </a:t>
                </a:r>
                <a:r>
                  <a:rPr lang="en-US" dirty="0"/>
                  <a:t>mean(x) – </a:t>
                </a:r>
                <a:r>
                  <a:rPr lang="ru-RU" dirty="0"/>
                  <a:t>Среднее значение 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4B2B777-8E30-3528-F17D-9632E7171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471" y="3327571"/>
                <a:ext cx="4606568" cy="391646"/>
              </a:xfrm>
              <a:prstGeom prst="rect">
                <a:avLst/>
              </a:prstGeom>
              <a:blipFill>
                <a:blip r:embed="rId5"/>
                <a:stretch>
                  <a:fillRect t="-7813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8B9233E-58DF-07FD-C2B0-741898A2624F}"/>
              </a:ext>
            </a:extLst>
          </p:cNvPr>
          <p:cNvSpPr txBox="1"/>
          <p:nvPr/>
        </p:nvSpPr>
        <p:spPr>
          <a:xfrm>
            <a:off x="337930" y="4878515"/>
            <a:ext cx="8898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</a:rPr>
              <a:t>Среднее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значение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масштабированных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данных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становится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равным</a:t>
            </a:r>
            <a:r>
              <a:rPr lang="en-US" b="1" dirty="0">
                <a:solidFill>
                  <a:srgbClr val="0070C0"/>
                </a:solidFill>
              </a:rPr>
              <a:t> 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Максимальные и минимальные значения в диапазоне </a:t>
            </a:r>
            <a:r>
              <a:rPr lang="en-US" b="1" dirty="0">
                <a:solidFill>
                  <a:srgbClr val="0070C0"/>
                </a:solidFill>
              </a:rPr>
              <a:t>[-1;1]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Выбросы сохраняются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276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effectLst/>
                <a:latin typeface="Söhne"/>
              </a:rPr>
              <a:t>Масштабирование данных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dirty="0"/>
              <a:t>(</a:t>
            </a:r>
            <a:r>
              <a:rPr lang="en-US" sz="2800" b="0" i="0" dirty="0">
                <a:effectLst/>
                <a:latin typeface="Söhne"/>
              </a:rPr>
              <a:t>Data Scaling</a:t>
            </a:r>
            <a:r>
              <a:rPr lang="en-US" sz="28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58B7D-818C-C7AB-0904-B0532E98BD6C}"/>
              </a:ext>
            </a:extLst>
          </p:cNvPr>
          <p:cNvSpPr txBox="1"/>
          <p:nvPr/>
        </p:nvSpPr>
        <p:spPr>
          <a:xfrm>
            <a:off x="191730" y="950960"/>
            <a:ext cx="791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MinMax</a:t>
            </a:r>
            <a:r>
              <a:rPr lang="en-US" sz="2400" b="1" dirty="0"/>
              <a:t>-</a:t>
            </a:r>
            <a:r>
              <a:rPr lang="ru-RU" sz="2400" b="1" dirty="0"/>
              <a:t>масштабирование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/>
              <p:nvPr/>
            </p:nvSpPr>
            <p:spPr>
              <a:xfrm>
                <a:off x="-108338" y="2770976"/>
                <a:ext cx="6142809" cy="1504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sup>
                                  </m:sSubSup>
                                </m:e>
                              </m:d>
                            </m:e>
                          </m:func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338" y="2770976"/>
                <a:ext cx="6142809" cy="150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/>
              <p:nvPr/>
            </p:nvSpPr>
            <p:spPr>
              <a:xfrm>
                <a:off x="7035010" y="2824611"/>
                <a:ext cx="2685003" cy="476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fa-IR" dirty="0"/>
                  <a:t> - </a:t>
                </a:r>
                <a:r>
                  <a:rPr lang="ru-RU" dirty="0"/>
                  <a:t>Признак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010" y="2824611"/>
                <a:ext cx="2685003" cy="476925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8B9233E-58DF-07FD-C2B0-741898A2624F}"/>
              </a:ext>
            </a:extLst>
          </p:cNvPr>
          <p:cNvSpPr txBox="1"/>
          <p:nvPr/>
        </p:nvSpPr>
        <p:spPr>
          <a:xfrm>
            <a:off x="337930" y="4878515"/>
            <a:ext cx="8898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</a:rPr>
              <a:t>Среднее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значение</a:t>
            </a:r>
            <a:r>
              <a:rPr lang="ru-RU" b="1" dirty="0">
                <a:solidFill>
                  <a:srgbClr val="0070C0"/>
                </a:solidFill>
              </a:rPr>
              <a:t> и среднеквадратичное отклонение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ru-RU" b="1" dirty="0">
                <a:solidFill>
                  <a:srgbClr val="0070C0"/>
                </a:solidFill>
              </a:rPr>
              <a:t>может варьироваться</a:t>
            </a:r>
            <a:r>
              <a:rPr lang="en-US" b="1" dirty="0">
                <a:solidFill>
                  <a:srgbClr val="0070C0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Максимальные и минимальные значения в диапазоне </a:t>
            </a:r>
            <a:r>
              <a:rPr lang="en-US" b="1" dirty="0">
                <a:solidFill>
                  <a:srgbClr val="0070C0"/>
                </a:solidFill>
              </a:rPr>
              <a:t>[-1;1]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Выбросы сохраняются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13987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effectLst/>
                <a:latin typeface="Söhne"/>
              </a:rPr>
              <a:t>Масштабирование данных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dirty="0"/>
              <a:t>(</a:t>
            </a:r>
            <a:r>
              <a:rPr lang="en-US" sz="2800" b="0" i="0" dirty="0">
                <a:effectLst/>
                <a:latin typeface="Söhne"/>
              </a:rPr>
              <a:t>Data Scaling</a:t>
            </a:r>
            <a:r>
              <a:rPr lang="en-US" sz="28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58B7D-818C-C7AB-0904-B0532E98BD6C}"/>
              </a:ext>
            </a:extLst>
          </p:cNvPr>
          <p:cNvSpPr txBox="1"/>
          <p:nvPr/>
        </p:nvSpPr>
        <p:spPr>
          <a:xfrm>
            <a:off x="191730" y="950960"/>
            <a:ext cx="791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Масштабирование по максимальному значению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/>
              <p:nvPr/>
            </p:nvSpPr>
            <p:spPr>
              <a:xfrm>
                <a:off x="-108338" y="2770976"/>
                <a:ext cx="6142809" cy="1504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338" y="2770976"/>
                <a:ext cx="6142809" cy="150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/>
              <p:nvPr/>
            </p:nvSpPr>
            <p:spPr>
              <a:xfrm>
                <a:off x="7035010" y="2824611"/>
                <a:ext cx="2685003" cy="476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fa-IR" dirty="0"/>
                  <a:t> - </a:t>
                </a:r>
                <a:r>
                  <a:rPr lang="ru-RU" dirty="0"/>
                  <a:t>Признак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010" y="2824611"/>
                <a:ext cx="2685003" cy="476925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8B9233E-58DF-07FD-C2B0-741898A2624F}"/>
              </a:ext>
            </a:extLst>
          </p:cNvPr>
          <p:cNvSpPr txBox="1"/>
          <p:nvPr/>
        </p:nvSpPr>
        <p:spPr>
          <a:xfrm>
            <a:off x="337930" y="4878515"/>
            <a:ext cx="8898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</a:rPr>
              <a:t>Среднее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значение</a:t>
            </a:r>
            <a:r>
              <a:rPr lang="ru-RU" b="1" dirty="0">
                <a:solidFill>
                  <a:srgbClr val="0070C0"/>
                </a:solidFill>
              </a:rPr>
              <a:t> не центрируется</a:t>
            </a:r>
            <a:r>
              <a:rPr lang="en-US" b="1" dirty="0">
                <a:solidFill>
                  <a:srgbClr val="0070C0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Максимальные и минимальные значения в диапазоне </a:t>
            </a:r>
            <a:r>
              <a:rPr lang="en-US" b="1" dirty="0">
                <a:solidFill>
                  <a:srgbClr val="0070C0"/>
                </a:solidFill>
              </a:rPr>
              <a:t>[-1;1]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Среднеквадратичное отклонение не масштабируется.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3090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effectLst/>
                <a:latin typeface="Söhne"/>
              </a:rPr>
              <a:t>Масштабирование данных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dirty="0"/>
              <a:t>(</a:t>
            </a:r>
            <a:r>
              <a:rPr lang="en-US" sz="2800" b="0" i="0" dirty="0">
                <a:effectLst/>
                <a:latin typeface="Söhne"/>
              </a:rPr>
              <a:t>Data Scaling</a:t>
            </a:r>
            <a:r>
              <a:rPr lang="en-US" sz="28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58B7D-818C-C7AB-0904-B0532E98BD6C}"/>
              </a:ext>
            </a:extLst>
          </p:cNvPr>
          <p:cNvSpPr txBox="1"/>
          <p:nvPr/>
        </p:nvSpPr>
        <p:spPr>
          <a:xfrm>
            <a:off x="191730" y="950960"/>
            <a:ext cx="7918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Масштабирование по максимальному значению</a:t>
            </a:r>
            <a:endParaRPr lang="en-US" sz="24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/>
              <p:nvPr/>
            </p:nvSpPr>
            <p:spPr>
              <a:xfrm>
                <a:off x="-108338" y="2770976"/>
                <a:ext cx="6142809" cy="1504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func>
                            <m:func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32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E3CBE6-7C03-1ED5-F5DB-518E06B4EA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8338" y="2770976"/>
                <a:ext cx="6142809" cy="150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/>
              <p:nvPr/>
            </p:nvSpPr>
            <p:spPr>
              <a:xfrm>
                <a:off x="7035010" y="2824611"/>
                <a:ext cx="2685003" cy="476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fa-IR" dirty="0"/>
                  <a:t> - </a:t>
                </a:r>
                <a:r>
                  <a:rPr lang="ru-RU" dirty="0"/>
                  <a:t>Признак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265E49E-EE35-758B-D241-C8A17ADA0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010" y="2824611"/>
                <a:ext cx="2685003" cy="476925"/>
              </a:xfrm>
              <a:prstGeom prst="rect">
                <a:avLst/>
              </a:prstGeom>
              <a:blipFill>
                <a:blip r:embed="rId4"/>
                <a:stretch>
                  <a:fillRect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18B9233E-58DF-07FD-C2B0-741898A2624F}"/>
              </a:ext>
            </a:extLst>
          </p:cNvPr>
          <p:cNvSpPr txBox="1"/>
          <p:nvPr/>
        </p:nvSpPr>
        <p:spPr>
          <a:xfrm>
            <a:off x="337930" y="4878515"/>
            <a:ext cx="889883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70C0"/>
                </a:solidFill>
              </a:rPr>
              <a:t>Среднее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значение</a:t>
            </a:r>
            <a:r>
              <a:rPr lang="ru-RU" b="1" dirty="0">
                <a:solidFill>
                  <a:srgbClr val="0070C0"/>
                </a:solidFill>
              </a:rPr>
              <a:t> не центрируется</a:t>
            </a:r>
            <a:r>
              <a:rPr lang="en-US" b="1" dirty="0">
                <a:solidFill>
                  <a:srgbClr val="0070C0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Максимальные и минимальные значения в диапазоне </a:t>
            </a:r>
            <a:r>
              <a:rPr lang="en-US" b="1" dirty="0">
                <a:solidFill>
                  <a:srgbClr val="0070C0"/>
                </a:solidFill>
              </a:rPr>
              <a:t>[-1;1]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Среднеквадратичное отклонение не масштабируется.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688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Söhne"/>
              </a:rPr>
              <a:t>Полиномиальная регрессия</a:t>
            </a:r>
            <a:endParaRPr lang="en-US" sz="2800" dirty="0">
              <a:latin typeface="Söhne"/>
            </a:endParaRPr>
          </a:p>
          <a:p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DA8186-0ACE-3EBF-4E0A-6FDDD7E2D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05" y="1113789"/>
            <a:ext cx="951547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7316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latin typeface="Söhne"/>
              </a:rPr>
              <a:t>Полиномиальная регрессия</a:t>
            </a:r>
            <a:endParaRPr lang="en-US" sz="2800" dirty="0">
              <a:latin typeface="Söhne"/>
            </a:endParaRPr>
          </a:p>
          <a:p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DB2576-8209-4A77-D823-49E204964227}"/>
              </a:ext>
            </a:extLst>
          </p:cNvPr>
          <p:cNvSpPr txBox="1"/>
          <p:nvPr/>
        </p:nvSpPr>
        <p:spPr>
          <a:xfrm>
            <a:off x="201562" y="1184729"/>
            <a:ext cx="10692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Для регрессии с двумя признаками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BD78CA-D896-1D99-8049-E6AD2B6B9547}"/>
                  </a:ext>
                </a:extLst>
              </p:cNvPr>
              <p:cNvSpPr txBox="1"/>
              <p:nvPr/>
            </p:nvSpPr>
            <p:spPr>
              <a:xfrm>
                <a:off x="68826" y="2671605"/>
                <a:ext cx="41836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b="1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a:rPr 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BD78CA-D896-1D99-8049-E6AD2B6B9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" y="2671605"/>
                <a:ext cx="418362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1C422F9-A6F5-AF41-EAEE-23668A0CE65E}"/>
              </a:ext>
            </a:extLst>
          </p:cNvPr>
          <p:cNvSpPr txBox="1"/>
          <p:nvPr/>
        </p:nvSpPr>
        <p:spPr>
          <a:xfrm>
            <a:off x="270388" y="2183525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70C0"/>
                </a:solidFill>
              </a:rPr>
              <a:t>Линейная модель (полином степени 1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88AC05-D234-ADB4-7FA2-DADA52110BEC}"/>
                  </a:ext>
                </a:extLst>
              </p:cNvPr>
              <p:cNvSpPr txBox="1"/>
              <p:nvPr/>
            </p:nvSpPr>
            <p:spPr>
              <a:xfrm>
                <a:off x="511278" y="3741174"/>
                <a:ext cx="6558116" cy="3871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b="1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m:rPr>
                        <m:nor/>
                      </m:rPr>
                      <a:rPr lang="en-US" b="1" dirty="0"/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A88AC05-D234-ADB4-7FA2-DADA52110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78" y="3741174"/>
                <a:ext cx="6558116" cy="387157"/>
              </a:xfrm>
              <a:prstGeom prst="rect">
                <a:avLst/>
              </a:prstGeom>
              <a:blipFill>
                <a:blip r:embed="rId4"/>
                <a:stretch>
                  <a:fillRect t="-4762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394C236-281C-A918-F614-CC03D36FA80C}"/>
              </a:ext>
            </a:extLst>
          </p:cNvPr>
          <p:cNvSpPr txBox="1"/>
          <p:nvPr/>
        </p:nvSpPr>
        <p:spPr>
          <a:xfrm>
            <a:off x="270388" y="3278782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70C0"/>
                </a:solidFill>
              </a:rPr>
              <a:t>Квадратичная модель (полином степени </a:t>
            </a:r>
            <a:r>
              <a:rPr lang="en-US" sz="18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38BDF0-59EE-A614-2C5C-AE4A25FE7D26}"/>
                  </a:ext>
                </a:extLst>
              </p:cNvPr>
              <p:cNvSpPr txBox="1"/>
              <p:nvPr/>
            </p:nvSpPr>
            <p:spPr>
              <a:xfrm>
                <a:off x="511277" y="4997001"/>
                <a:ext cx="9497962" cy="388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m:rPr>
                        <m:nor/>
                      </m:rPr>
                      <a:rPr lang="en-US" b="1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+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+</m:t>
                    </m:r>
                    <m:r>
                      <m:rPr>
                        <m:nor/>
                      </m:rPr>
                      <a:rPr lang="en-US" b="1" dirty="0"/>
                      <m:t>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bSup>
                    <m:r>
                      <a:rPr lang="ru-RU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𝟕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bSup>
                    <m:r>
                      <a:rPr lang="ru-RU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ru-RU" dirty="0">
                    <a:solidFill>
                      <a:schemeClr val="tx1"/>
                    </a:solidFill>
                  </a:rPr>
                  <a:t>+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ru-RU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ru-RU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ru-RU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38BDF0-59EE-A614-2C5C-AE4A25FE7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277" y="4997001"/>
                <a:ext cx="9497962" cy="388504"/>
              </a:xfrm>
              <a:prstGeom prst="rect">
                <a:avLst/>
              </a:prstGeom>
              <a:blipFill>
                <a:blip r:embed="rId5"/>
                <a:stretch>
                  <a:fillRect t="-4762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46833B4-C24D-4B6E-D1AD-099EBFB657D1}"/>
              </a:ext>
            </a:extLst>
          </p:cNvPr>
          <p:cNvSpPr txBox="1"/>
          <p:nvPr/>
        </p:nvSpPr>
        <p:spPr>
          <a:xfrm>
            <a:off x="270388" y="4534609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70C0"/>
                </a:solidFill>
              </a:rPr>
              <a:t>Кубическая модель (полином степени </a:t>
            </a:r>
            <a:r>
              <a:rPr lang="ru-RU" dirty="0">
                <a:solidFill>
                  <a:srgbClr val="0070C0"/>
                </a:solidFill>
              </a:rPr>
              <a:t>3</a:t>
            </a:r>
            <a:r>
              <a:rPr lang="en-US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04628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6718265" cy="81269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/>
          <p:cNvSpPr/>
          <p:nvPr/>
        </p:nvSpPr>
        <p:spPr>
          <a:xfrm>
            <a:off x="507998" y="508380"/>
            <a:ext cx="6819864" cy="914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Машинное обучение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76A06-3C9C-43DE-8C9D-7CEAC0B8925B}"/>
              </a:ext>
            </a:extLst>
          </p:cNvPr>
          <p:cNvSpPr txBox="1"/>
          <p:nvPr/>
        </p:nvSpPr>
        <p:spPr>
          <a:xfrm>
            <a:off x="858247" y="2534469"/>
            <a:ext cx="1087157" cy="55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999" dirty="0">
                <a:latin typeface="Styrene A LC Regular"/>
              </a:rPr>
              <a:t>Часы </a:t>
            </a:r>
            <a:endParaRPr lang="x-none" sz="2999" dirty="0">
              <a:latin typeface="Styrene A LC 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35F6F-8ABC-4A5F-A386-90ED9F931282}"/>
              </a:ext>
            </a:extLst>
          </p:cNvPr>
          <p:cNvSpPr txBox="1"/>
          <p:nvPr/>
        </p:nvSpPr>
        <p:spPr>
          <a:xfrm>
            <a:off x="9448363" y="2534469"/>
            <a:ext cx="1507144" cy="553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999" dirty="0">
                <a:latin typeface="Styrene A LC Regular"/>
              </a:rPr>
              <a:t>Минуты</a:t>
            </a:r>
            <a:endParaRPr lang="x-none" sz="2999" dirty="0">
              <a:latin typeface="Styrene A LC Regular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DC3D0-9ECA-4DDD-ABF3-99F345E4C48A}"/>
              </a:ext>
            </a:extLst>
          </p:cNvPr>
          <p:cNvSpPr txBox="1"/>
          <p:nvPr/>
        </p:nvSpPr>
        <p:spPr>
          <a:xfrm>
            <a:off x="3645843" y="4153904"/>
            <a:ext cx="535724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199" dirty="0">
                <a:latin typeface="Styrene A Web Black" pitchFamily="2" charset="-52"/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26C3D1-65B5-48FD-A577-D748BD9575A7}"/>
              </a:ext>
            </a:extLst>
          </p:cNvPr>
          <p:cNvSpPr txBox="1"/>
          <p:nvPr/>
        </p:nvSpPr>
        <p:spPr>
          <a:xfrm>
            <a:off x="7048412" y="4131472"/>
            <a:ext cx="518091" cy="584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x-none" sz="3199" dirty="0">
                <a:latin typeface="Styrene A Web Black" pitchFamily="2" charset="-52"/>
              </a:rPr>
              <a:t>Y</a:t>
            </a:r>
          </a:p>
        </p:txBody>
      </p:sp>
      <p:sp>
        <p:nvSpPr>
          <p:cNvPr id="16" name="Right Arrow 22">
            <a:extLst>
              <a:ext uri="{FF2B5EF4-FFF2-40B4-BE49-F238E27FC236}">
                <a16:creationId xmlns:a16="http://schemas.microsoft.com/office/drawing/2014/main" id="{98D10C6B-299B-4D20-B7EA-77D38144917A}"/>
              </a:ext>
            </a:extLst>
          </p:cNvPr>
          <p:cNvSpPr/>
          <p:nvPr/>
        </p:nvSpPr>
        <p:spPr>
          <a:xfrm>
            <a:off x="2614837" y="2690594"/>
            <a:ext cx="1704883" cy="2849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200"/>
          </a:p>
        </p:txBody>
      </p:sp>
      <p:sp>
        <p:nvSpPr>
          <p:cNvPr id="20" name="Right Arrow 22">
            <a:extLst>
              <a:ext uri="{FF2B5EF4-FFF2-40B4-BE49-F238E27FC236}">
                <a16:creationId xmlns:a16="http://schemas.microsoft.com/office/drawing/2014/main" id="{3260B578-2B5E-4F90-BD94-5A7CB539038F}"/>
              </a:ext>
            </a:extLst>
          </p:cNvPr>
          <p:cNvSpPr/>
          <p:nvPr/>
        </p:nvSpPr>
        <p:spPr>
          <a:xfrm>
            <a:off x="7138134" y="2616235"/>
            <a:ext cx="1704883" cy="2849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200"/>
          </a:p>
        </p:txBody>
      </p:sp>
      <p:pic>
        <p:nvPicPr>
          <p:cNvPr id="22" name="Рисунок 21" descr="Часы со сплошной заливкой">
            <a:extLst>
              <a:ext uri="{FF2B5EF4-FFF2-40B4-BE49-F238E27FC236}">
                <a16:creationId xmlns:a16="http://schemas.microsoft.com/office/drawing/2014/main" id="{C5A3F9FF-3A31-42A4-88FD-998EF4FB34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6416" y="1587794"/>
            <a:ext cx="2445021" cy="2445021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90E62638-0CB8-4DFB-93C7-FBC3FC4AD6F2}"/>
              </a:ext>
            </a:extLst>
          </p:cNvPr>
          <p:cNvSpPr/>
          <p:nvPr/>
        </p:nvSpPr>
        <p:spPr>
          <a:xfrm>
            <a:off x="4885195" y="4343339"/>
            <a:ext cx="1704883" cy="2849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527A29-1E77-4E45-9BE2-D3F49A24DF1A}"/>
              </a:ext>
            </a:extLst>
          </p:cNvPr>
          <p:cNvSpPr txBox="1"/>
          <p:nvPr/>
        </p:nvSpPr>
        <p:spPr>
          <a:xfrm>
            <a:off x="3103989" y="4740403"/>
            <a:ext cx="1455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Styrene A LC Regular"/>
              </a:rPr>
              <a:t>Часы</a:t>
            </a:r>
            <a:endParaRPr lang="x-none" sz="1600" dirty="0">
              <a:latin typeface="Styrene A LC Regular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43B876-E9AD-4C85-BA14-A03F36F810D6}"/>
              </a:ext>
            </a:extLst>
          </p:cNvPr>
          <p:cNvSpPr txBox="1"/>
          <p:nvPr/>
        </p:nvSpPr>
        <p:spPr>
          <a:xfrm>
            <a:off x="6810640" y="4755173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Styrene A LC Regular"/>
              </a:rPr>
              <a:t>Минуты</a:t>
            </a:r>
            <a:endParaRPr lang="x-none" sz="1600" dirty="0">
              <a:latin typeface="Styrene A LC Regula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2DC052-61BC-B4AA-C57A-AA7D794902F8}"/>
              </a:ext>
            </a:extLst>
          </p:cNvPr>
          <p:cNvSpPr txBox="1"/>
          <p:nvPr/>
        </p:nvSpPr>
        <p:spPr>
          <a:xfrm>
            <a:off x="5009886" y="4716103"/>
            <a:ext cx="1455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Styrene A LC Regular"/>
              </a:rPr>
              <a:t>Y = 60 * x</a:t>
            </a:r>
            <a:endParaRPr lang="x-none" sz="1600" dirty="0">
              <a:latin typeface="Styrene A L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058944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6718265" cy="81269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/>
          <p:cNvSpPr/>
          <p:nvPr/>
        </p:nvSpPr>
        <p:spPr>
          <a:xfrm>
            <a:off x="507998" y="508380"/>
            <a:ext cx="6819864" cy="914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CoFo Kak Black" pitchFamily="34" charset="-122"/>
                <a:cs typeface="CoFo Kak Black" pitchFamily="34" charset="-120"/>
              </a:rPr>
              <a:t>Машинное обучение</a:t>
            </a:r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5548" y="4328698"/>
            <a:ext cx="2486389" cy="2487617"/>
          </a:xfrm>
          <a:prstGeom prst="rect">
            <a:avLst/>
          </a:prstGeom>
        </p:spPr>
      </p:pic>
      <p:pic>
        <p:nvPicPr>
          <p:cNvPr id="5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364" y="5562322"/>
            <a:ext cx="1082069" cy="1081935"/>
          </a:xfrm>
          <a:prstGeom prst="rect">
            <a:avLst/>
          </a:prstGeom>
        </p:spPr>
      </p:pic>
      <p:sp>
        <p:nvSpPr>
          <p:cNvPr id="17" name="Text 2">
            <a:extLst>
              <a:ext uri="{FF2B5EF4-FFF2-40B4-BE49-F238E27FC236}">
                <a16:creationId xmlns:a16="http://schemas.microsoft.com/office/drawing/2014/main" id="{885E5A8B-70C6-4766-8DE0-3A180443C63B}"/>
              </a:ext>
            </a:extLst>
          </p:cNvPr>
          <p:cNvSpPr/>
          <p:nvPr/>
        </p:nvSpPr>
        <p:spPr>
          <a:xfrm>
            <a:off x="507998" y="914727"/>
            <a:ext cx="10395649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000" kern="0" spc="24" dirty="0">
                <a:solidFill>
                  <a:srgbClr val="000000">
                    <a:alpha val="5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Больше сложных зависимостей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E2CE130-04AA-4A55-E842-0211DA9074E4}"/>
              </a:ext>
            </a:extLst>
          </p:cNvPr>
          <p:cNvGrpSpPr/>
          <p:nvPr/>
        </p:nvGrpSpPr>
        <p:grpSpPr>
          <a:xfrm>
            <a:off x="3250066" y="2040945"/>
            <a:ext cx="5691869" cy="2655573"/>
            <a:chOff x="6980569" y="3803986"/>
            <a:chExt cx="11385220" cy="531183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37D5A2E-EEC7-26CD-B5C9-66198D7EFF78}"/>
                </a:ext>
              </a:extLst>
            </p:cNvPr>
            <p:cNvGrpSpPr/>
            <p:nvPr/>
          </p:nvGrpSpPr>
          <p:grpSpPr>
            <a:xfrm>
              <a:off x="6980569" y="3803986"/>
              <a:ext cx="11385220" cy="3150707"/>
              <a:chOff x="6980569" y="3803986"/>
              <a:chExt cx="11385220" cy="315070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6C78C47-CDCF-46A0-0655-9076B3DCE653}"/>
                  </a:ext>
                </a:extLst>
              </p:cNvPr>
              <p:cNvGrpSpPr/>
              <p:nvPr/>
            </p:nvGrpSpPr>
            <p:grpSpPr>
              <a:xfrm>
                <a:off x="6980569" y="3803986"/>
                <a:ext cx="3623711" cy="2545550"/>
                <a:chOff x="6707187" y="5070215"/>
                <a:chExt cx="2785648" cy="1956836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26DC3D0-9ECA-4DDD-ABF3-99F345E4C48A}"/>
                    </a:ext>
                  </a:extLst>
                </p:cNvPr>
                <p:cNvSpPr txBox="1"/>
                <p:nvPr/>
              </p:nvSpPr>
              <p:spPr>
                <a:xfrm>
                  <a:off x="7481092" y="5070215"/>
                  <a:ext cx="1094894" cy="12775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x-none" sz="4799" dirty="0">
                      <a:latin typeface="Styrene A Web Black" pitchFamily="2" charset="-52"/>
                    </a:rPr>
                    <a:t>X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F527A29-1E77-4E45-9BE2-D3F49A24DF1A}"/>
                    </a:ext>
                  </a:extLst>
                </p:cNvPr>
                <p:cNvSpPr txBox="1"/>
                <p:nvPr/>
              </p:nvSpPr>
              <p:spPr>
                <a:xfrm>
                  <a:off x="6707187" y="6246378"/>
                  <a:ext cx="2785648" cy="780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699" dirty="0">
                      <a:latin typeface="Styrene A LC Regular"/>
                    </a:rPr>
                    <a:t>Объекты</a:t>
                  </a:r>
                  <a:endParaRPr lang="x-none" sz="2699" dirty="0">
                    <a:latin typeface="Styrene A LC Regular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7FC1C8D-BEEE-672D-E487-DA2E8E97591E}"/>
                  </a:ext>
                </a:extLst>
              </p:cNvPr>
              <p:cNvGrpSpPr/>
              <p:nvPr/>
            </p:nvGrpSpPr>
            <p:grpSpPr>
              <a:xfrm>
                <a:off x="14889259" y="3803986"/>
                <a:ext cx="3476530" cy="2545550"/>
                <a:chOff x="13732425" y="5070215"/>
                <a:chExt cx="2672506" cy="1956836"/>
              </a:xfrm>
            </p:grpSpPr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890F59-21A0-4D96-B4A3-E89BB88145DD}"/>
                    </a:ext>
                  </a:extLst>
                </p:cNvPr>
                <p:cNvSpPr txBox="1"/>
                <p:nvPr/>
              </p:nvSpPr>
              <p:spPr>
                <a:xfrm>
                  <a:off x="14507969" y="5070215"/>
                  <a:ext cx="1055456" cy="12775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799" dirty="0">
                      <a:latin typeface="Styrene A Web Black" pitchFamily="2" charset="-52"/>
                    </a:rPr>
                    <a:t>Y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07D7CF0-18FA-4C88-9DF8-02C506BC4250}"/>
                    </a:ext>
                  </a:extLst>
                </p:cNvPr>
                <p:cNvSpPr txBox="1"/>
                <p:nvPr/>
              </p:nvSpPr>
              <p:spPr>
                <a:xfrm>
                  <a:off x="13732425" y="6246378"/>
                  <a:ext cx="2672506" cy="780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ru-RU" sz="2699" dirty="0">
                      <a:latin typeface="Styrene A LC Regular"/>
                    </a:rPr>
                    <a:t>Ответ</a:t>
                  </a:r>
                  <a:endParaRPr lang="x-none" sz="2699" dirty="0">
                    <a:latin typeface="Styrene A LC Regular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20FB5E9-5651-2D32-54CC-BB84B09ECB06}"/>
                  </a:ext>
                </a:extLst>
              </p:cNvPr>
              <p:cNvGrpSpPr/>
              <p:nvPr/>
            </p:nvGrpSpPr>
            <p:grpSpPr>
              <a:xfrm>
                <a:off x="11534700" y="4017767"/>
                <a:ext cx="2518118" cy="2936926"/>
                <a:chOff x="11185702" y="5234553"/>
                <a:chExt cx="1935748" cy="2257697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B40CEE6-35D5-459D-AD64-1D4B8CE62E0B}"/>
                    </a:ext>
                  </a:extLst>
                </p:cNvPr>
                <p:cNvSpPr txBox="1"/>
                <p:nvPr/>
              </p:nvSpPr>
              <p:spPr>
                <a:xfrm>
                  <a:off x="11488946" y="5234553"/>
                  <a:ext cx="1329259" cy="780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699" dirty="0">
                      <a:latin typeface="Styrene A LC Regular"/>
                    </a:rPr>
                    <a:t>f(X)</a:t>
                  </a:r>
                </a:p>
              </p:txBody>
            </p:sp>
            <p:sp>
              <p:nvSpPr>
                <p:cNvPr id="23" name="Right Arrow 22">
                  <a:extLst>
                    <a:ext uri="{FF2B5EF4-FFF2-40B4-BE49-F238E27FC236}">
                      <a16:creationId xmlns:a16="http://schemas.microsoft.com/office/drawing/2014/main" id="{90E62638-0CB8-4DFB-93C7-FBC3FC4AD6F2}"/>
                    </a:ext>
                  </a:extLst>
                </p:cNvPr>
                <p:cNvSpPr/>
                <p:nvPr/>
              </p:nvSpPr>
              <p:spPr>
                <a:xfrm>
                  <a:off x="11185702" y="6115561"/>
                  <a:ext cx="1935748" cy="600515"/>
                </a:xfrm>
                <a:prstGeom prst="rightArrow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x-none" sz="120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A35F9AE-89D2-400D-B5E2-EF861DAEAD3E}"/>
                    </a:ext>
                  </a:extLst>
                </p:cNvPr>
                <p:cNvSpPr txBox="1"/>
                <p:nvPr/>
              </p:nvSpPr>
              <p:spPr>
                <a:xfrm>
                  <a:off x="11900943" y="6711577"/>
                  <a:ext cx="505268" cy="7806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699" dirty="0">
                      <a:latin typeface="Styrene A LC Regular"/>
                    </a:rPr>
                    <a:t>?</a:t>
                  </a:r>
                </a:p>
              </p:txBody>
            </p:sp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3120336-C373-4ECA-95B4-E0EFA1B5D072}"/>
                </a:ext>
              </a:extLst>
            </p:cNvPr>
            <p:cNvSpPr txBox="1"/>
            <p:nvPr/>
          </p:nvSpPr>
          <p:spPr>
            <a:xfrm>
              <a:off x="10799458" y="7915595"/>
              <a:ext cx="3747442" cy="12002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99" dirty="0">
                  <a:latin typeface="Styrene A LC Regular"/>
                </a:rPr>
                <a:t>Y ≈ f(X)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2967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/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Основные виды методов машинного обучения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FD7A58-DD43-229B-DD22-E75CB13E6302}"/>
              </a:ext>
            </a:extLst>
          </p:cNvPr>
          <p:cNvGrpSpPr/>
          <p:nvPr/>
        </p:nvGrpSpPr>
        <p:grpSpPr>
          <a:xfrm>
            <a:off x="251838" y="1297799"/>
            <a:ext cx="2905544" cy="357666"/>
            <a:chOff x="960942" y="2671242"/>
            <a:chExt cx="5811844" cy="715425"/>
          </a:xfrm>
        </p:grpSpPr>
        <p:pic>
          <p:nvPicPr>
            <p:cNvPr id="12" name="Image 0" descr=" ">
              <a:extLst>
                <a:ext uri="{FF2B5EF4-FFF2-40B4-BE49-F238E27FC236}">
                  <a16:creationId xmlns:a16="http://schemas.microsoft.com/office/drawing/2014/main" id="{C7B4596E-43AF-4443-9A3C-B4B5794B3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0942" y="2671242"/>
              <a:ext cx="468855" cy="576418"/>
            </a:xfrm>
            <a:prstGeom prst="rect">
              <a:avLst/>
            </a:prstGeom>
          </p:spPr>
        </p:pic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E690617F-C0CA-4CAB-80EC-30EB138AD7A2}"/>
                </a:ext>
              </a:extLst>
            </p:cNvPr>
            <p:cNvSpPr/>
            <p:nvPr/>
          </p:nvSpPr>
          <p:spPr>
            <a:xfrm>
              <a:off x="1876870" y="2743200"/>
              <a:ext cx="4895916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Обучение с учителем (</a:t>
              </a:r>
              <a:r>
                <a:rPr lang="ru-RU" sz="1600" b="1" kern="0" spc="-64" dirty="0" err="1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Supervised</a:t>
              </a: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 Learning)</a:t>
              </a:r>
              <a:r>
                <a:rPr lang="en-US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Medium" pitchFamily="34" charset="0"/>
                  <a:ea typeface="Styrene A LC Medium" pitchFamily="34" charset="-122"/>
                  <a:cs typeface="Styrene A LC Medium" pitchFamily="34" charset="-120"/>
                </a:rPr>
                <a:t>
</a:t>
              </a:r>
              <a:endParaRPr lang="en-US" sz="1600" b="1" dirty="0"/>
            </a:p>
          </p:txBody>
        </p:sp>
      </p:grpSp>
      <p:sp>
        <p:nvSpPr>
          <p:cNvPr id="14" name="Text 9">
            <a:extLst>
              <a:ext uri="{FF2B5EF4-FFF2-40B4-BE49-F238E27FC236}">
                <a16:creationId xmlns:a16="http://schemas.microsoft.com/office/drawing/2014/main" id="{21330ABA-E2C4-496C-BE57-23CC45403EDA}"/>
              </a:ext>
            </a:extLst>
          </p:cNvPr>
          <p:cNvSpPr/>
          <p:nvPr/>
        </p:nvSpPr>
        <p:spPr>
          <a:xfrm>
            <a:off x="709743" y="2057579"/>
            <a:ext cx="3040503" cy="131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Модель обучается на основе размеченных данных, </a:t>
            </a:r>
            <a:endParaRPr lang="en-GB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где для каждого примера входных данных имеется соответствующая метка. </a:t>
            </a:r>
          </a:p>
          <a:p>
            <a:pPr>
              <a:lnSpc>
                <a:spcPts val="2000"/>
              </a:lnSpc>
            </a:pP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Целью этого обучения является разработка модели, которая способна предсказывать целевую переменную для новых, ранее не виденных данных.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26E5BA-0CD5-9610-603D-BDFB4FC9CBF8}"/>
              </a:ext>
            </a:extLst>
          </p:cNvPr>
          <p:cNvGrpSpPr/>
          <p:nvPr/>
        </p:nvGrpSpPr>
        <p:grpSpPr>
          <a:xfrm>
            <a:off x="3750245" y="1333773"/>
            <a:ext cx="3732804" cy="357666"/>
            <a:chOff x="7958667" y="2743200"/>
            <a:chExt cx="7466580" cy="715425"/>
          </a:xfrm>
        </p:grpSpPr>
        <p:pic>
          <p:nvPicPr>
            <p:cNvPr id="18" name="Image 0" descr=" ">
              <a:extLst>
                <a:ext uri="{FF2B5EF4-FFF2-40B4-BE49-F238E27FC236}">
                  <a16:creationId xmlns:a16="http://schemas.microsoft.com/office/drawing/2014/main" id="{C103E9FF-4F55-4C20-B9DE-C5099E0CE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958667" y="2743200"/>
              <a:ext cx="468855" cy="576418"/>
            </a:xfrm>
            <a:prstGeom prst="rect">
              <a:avLst/>
            </a:prstGeom>
          </p:spPr>
        </p:pic>
        <p:sp>
          <p:nvSpPr>
            <p:cNvPr id="22" name="Text 9">
              <a:extLst>
                <a:ext uri="{FF2B5EF4-FFF2-40B4-BE49-F238E27FC236}">
                  <a16:creationId xmlns:a16="http://schemas.microsoft.com/office/drawing/2014/main" id="{4055A66B-E129-43CA-85C6-3AF7F852A0C3}"/>
                </a:ext>
              </a:extLst>
            </p:cNvPr>
            <p:cNvSpPr/>
            <p:nvPr/>
          </p:nvSpPr>
          <p:spPr>
            <a:xfrm>
              <a:off x="8874594" y="2815158"/>
              <a:ext cx="6550653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Обучение без учителя (</a:t>
              </a:r>
              <a:r>
                <a:rPr lang="en-US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Unsupervised Learning</a:t>
              </a: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)</a:t>
              </a:r>
              <a:r>
                <a:rPr lang="en-US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Medium" pitchFamily="34" charset="0"/>
                  <a:ea typeface="Styrene A LC Medium" pitchFamily="34" charset="-122"/>
                  <a:cs typeface="Styrene A LC Medium" pitchFamily="34" charset="-120"/>
                </a:rPr>
                <a:t>
</a:t>
              </a:r>
              <a:endParaRPr lang="en-US" sz="1600" b="1" dirty="0"/>
            </a:p>
          </p:txBody>
        </p:sp>
      </p:grpSp>
      <p:sp>
        <p:nvSpPr>
          <p:cNvPr id="23" name="Text 9">
            <a:extLst>
              <a:ext uri="{FF2B5EF4-FFF2-40B4-BE49-F238E27FC236}">
                <a16:creationId xmlns:a16="http://schemas.microsoft.com/office/drawing/2014/main" id="{1A6E8852-D88D-4B72-ABF8-B53C61C60AB1}"/>
              </a:ext>
            </a:extLst>
          </p:cNvPr>
          <p:cNvSpPr/>
          <p:nvPr/>
        </p:nvSpPr>
        <p:spPr>
          <a:xfrm>
            <a:off x="4208150" y="2093553"/>
            <a:ext cx="3297367" cy="131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Модель обучается </a:t>
            </a:r>
            <a:endParaRPr lang="en-GB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на неразмеченных данных, </a:t>
            </a:r>
            <a:endParaRPr lang="en-GB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то есть данных, для которых нет предварительно заданных меток классов или целевых переменных.</a:t>
            </a:r>
          </a:p>
          <a:p>
            <a:pPr>
              <a:lnSpc>
                <a:spcPts val="2000"/>
              </a:lnSpc>
            </a:pP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Вместо этого, задачей в обучении без учителя является выявление скрытых структур, паттернов, группировок или зависимостей в данных.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D8C237-4E75-D5F6-D887-A08C2F3B4C01}"/>
              </a:ext>
            </a:extLst>
          </p:cNvPr>
          <p:cNvGrpSpPr/>
          <p:nvPr/>
        </p:nvGrpSpPr>
        <p:grpSpPr>
          <a:xfrm>
            <a:off x="7706557" y="1333773"/>
            <a:ext cx="3956311" cy="357666"/>
            <a:chOff x="15872320" y="2743200"/>
            <a:chExt cx="7913652" cy="715425"/>
          </a:xfrm>
        </p:grpSpPr>
        <p:pic>
          <p:nvPicPr>
            <p:cNvPr id="24" name="Image 0" descr=" ">
              <a:extLst>
                <a:ext uri="{FF2B5EF4-FFF2-40B4-BE49-F238E27FC236}">
                  <a16:creationId xmlns:a16="http://schemas.microsoft.com/office/drawing/2014/main" id="{FFA12A6B-D83A-4F65-8A3C-FC1CD34C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872320" y="2743200"/>
              <a:ext cx="468855" cy="576418"/>
            </a:xfrm>
            <a:prstGeom prst="rect">
              <a:avLst/>
            </a:prstGeom>
          </p:spPr>
        </p:pic>
        <p:sp>
          <p:nvSpPr>
            <p:cNvPr id="26" name="Text 9">
              <a:extLst>
                <a:ext uri="{FF2B5EF4-FFF2-40B4-BE49-F238E27FC236}">
                  <a16:creationId xmlns:a16="http://schemas.microsoft.com/office/drawing/2014/main" id="{111971F4-FC75-4752-B357-5BB279B6E810}"/>
                </a:ext>
              </a:extLst>
            </p:cNvPr>
            <p:cNvSpPr/>
            <p:nvPr/>
          </p:nvSpPr>
          <p:spPr>
            <a:xfrm>
              <a:off x="16788247" y="2815158"/>
              <a:ext cx="6997725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Обучение с подкреплением (</a:t>
              </a:r>
              <a:r>
                <a:rPr lang="ru-RU" sz="1600" b="1" kern="0" spc="-64" dirty="0" err="1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Reinforcement</a:t>
              </a: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 Learning):</a:t>
              </a:r>
              <a:r>
                <a:rPr lang="en-US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Medium" pitchFamily="34" charset="0"/>
                  <a:ea typeface="Styrene A LC Medium" pitchFamily="34" charset="-122"/>
                  <a:cs typeface="Styrene A LC Medium" pitchFamily="34" charset="-120"/>
                </a:rPr>
                <a:t>
</a:t>
              </a:r>
              <a:endParaRPr lang="en-US" sz="1600" b="1" dirty="0"/>
            </a:p>
          </p:txBody>
        </p:sp>
      </p:grpSp>
      <p:sp>
        <p:nvSpPr>
          <p:cNvPr id="27" name="Text 9">
            <a:extLst>
              <a:ext uri="{FF2B5EF4-FFF2-40B4-BE49-F238E27FC236}">
                <a16:creationId xmlns:a16="http://schemas.microsoft.com/office/drawing/2014/main" id="{AD9A1491-B1F0-4B34-A4D6-E2CC91AE589E}"/>
              </a:ext>
            </a:extLst>
          </p:cNvPr>
          <p:cNvSpPr/>
          <p:nvPr/>
        </p:nvSpPr>
        <p:spPr>
          <a:xfrm>
            <a:off x="8164461" y="2093553"/>
            <a:ext cx="3645795" cy="131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Это вид машинного обучения, </a:t>
            </a:r>
            <a:endParaRPr lang="en-GB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в котором агент (искусственный интеллект) взаимодействует с окружающей средой и принимает решения с целью максимизации награды или определенного критерия успеха. В RL нет предварительных пар входных данных и целевых переменных, как в обучении с учителем. </a:t>
            </a:r>
            <a:endParaRPr lang="en-GB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Вместо этого агент учится, испытывая различные действия </a:t>
            </a:r>
            <a:endParaRPr lang="en-GB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в среде и анализируя их последствия.</a:t>
            </a:r>
          </a:p>
        </p:txBody>
      </p:sp>
    </p:spTree>
    <p:extLst>
      <p:ext uri="{BB962C8B-B14F-4D97-AF65-F5344CB8AC3E}">
        <p14:creationId xmlns:p14="http://schemas.microsoft.com/office/powerpoint/2010/main" val="1731577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2C92FAD7-C9F8-4B6E-B934-A57AE92001CF}"/>
              </a:ext>
            </a:extLst>
          </p:cNvPr>
          <p:cNvSpPr/>
          <p:nvPr/>
        </p:nvSpPr>
        <p:spPr>
          <a:xfrm>
            <a:off x="4986023" y="1978928"/>
            <a:ext cx="2768970" cy="2476178"/>
          </a:xfrm>
          <a:prstGeom prst="roundRect">
            <a:avLst>
              <a:gd name="adj" fmla="val 6667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/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CoFo Kak Black" pitchFamily="34" charset="-122"/>
                <a:cs typeface="CoFo Kak Black" pitchFamily="34" charset="-120"/>
              </a:rPr>
              <a:t>Обучение с учителем </a:t>
            </a:r>
          </a:p>
          <a:p>
            <a:pPr>
              <a:lnSpc>
                <a:spcPts val="2799"/>
              </a:lnSpc>
            </a:pPr>
            <a:r>
              <a:rPr lang="en-US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Supervised Learning</a:t>
            </a:r>
            <a:endParaRPr lang="ru-RU" sz="2400" kern="0" spc="24" dirty="0">
              <a:solidFill>
                <a:srgbClr val="888888"/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0E6B98-A146-462C-8B62-599FD57BEF29}"/>
              </a:ext>
            </a:extLst>
          </p:cNvPr>
          <p:cNvSpPr txBox="1"/>
          <p:nvPr/>
        </p:nvSpPr>
        <p:spPr>
          <a:xfrm>
            <a:off x="508072" y="1536748"/>
            <a:ext cx="2768895" cy="91940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2400" b="1" kern="0" spc="24" dirty="0">
                <a:solidFill>
                  <a:schemeClr val="bg1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Необработанные входные данные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ECD958B5-9D42-4511-9583-368946354E2B}"/>
              </a:ext>
            </a:extLst>
          </p:cNvPr>
          <p:cNvSpPr/>
          <p:nvPr/>
        </p:nvSpPr>
        <p:spPr>
          <a:xfrm>
            <a:off x="507997" y="2514719"/>
            <a:ext cx="2768970" cy="2622688"/>
          </a:xfrm>
          <a:prstGeom prst="roundRect">
            <a:avLst>
              <a:gd name="adj" fmla="val 6533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9" name="Text 9">
            <a:extLst>
              <a:ext uri="{FF2B5EF4-FFF2-40B4-BE49-F238E27FC236}">
                <a16:creationId xmlns:a16="http://schemas.microsoft.com/office/drawing/2014/main" id="{830836E6-8205-4240-8794-B810A20E6B05}"/>
              </a:ext>
            </a:extLst>
          </p:cNvPr>
          <p:cNvSpPr/>
          <p:nvPr/>
        </p:nvSpPr>
        <p:spPr>
          <a:xfrm>
            <a:off x="578203" y="2721455"/>
            <a:ext cx="2628558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Размеченные данные</a:t>
            </a:r>
            <a:endParaRPr lang="ru-RU" sz="1600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A890687-52AD-4C9F-9F08-2BBA2A9B131E}"/>
              </a:ext>
            </a:extLst>
          </p:cNvPr>
          <p:cNvSpPr/>
          <p:nvPr/>
        </p:nvSpPr>
        <p:spPr>
          <a:xfrm>
            <a:off x="507997" y="5238931"/>
            <a:ext cx="2768970" cy="1427181"/>
          </a:xfrm>
          <a:prstGeom prst="roundRect">
            <a:avLst>
              <a:gd name="adj" fmla="val 9218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3D614318-14A0-4B19-B7F8-37E1ADDF1834}"/>
              </a:ext>
            </a:extLst>
          </p:cNvPr>
          <p:cNvSpPr/>
          <p:nvPr/>
        </p:nvSpPr>
        <p:spPr>
          <a:xfrm>
            <a:off x="578203" y="5340815"/>
            <a:ext cx="2628558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Обозначения</a:t>
            </a:r>
            <a:endParaRPr lang="ru-RU" sz="1600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F95DB50-3C19-4F53-8189-E1DD899CABA1}"/>
              </a:ext>
            </a:extLst>
          </p:cNvPr>
          <p:cNvSpPr/>
          <p:nvPr/>
        </p:nvSpPr>
        <p:spPr>
          <a:xfrm>
            <a:off x="603141" y="6189691"/>
            <a:ext cx="9583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3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Корова</a:t>
            </a:r>
            <a:endParaRPr lang="ru-RU" sz="1300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D91D57A-5BAD-4682-A41F-B22C4DBB8032}"/>
              </a:ext>
            </a:extLst>
          </p:cNvPr>
          <p:cNvSpPr/>
          <p:nvPr/>
        </p:nvSpPr>
        <p:spPr>
          <a:xfrm>
            <a:off x="1322769" y="6205136"/>
            <a:ext cx="9583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3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Слон</a:t>
            </a:r>
            <a:endParaRPr lang="ru-RU" sz="1300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64B5E72E-9CBC-408F-94D6-499CE1A454D1}"/>
              </a:ext>
            </a:extLst>
          </p:cNvPr>
          <p:cNvSpPr/>
          <p:nvPr/>
        </p:nvSpPr>
        <p:spPr>
          <a:xfrm>
            <a:off x="2105092" y="6216744"/>
            <a:ext cx="9583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3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Верблюд</a:t>
            </a:r>
            <a:endParaRPr lang="ru-RU" sz="1300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E761DDB-1280-4193-8C54-CFA010E2738A}"/>
              </a:ext>
            </a:extLst>
          </p:cNvPr>
          <p:cNvSpPr/>
          <p:nvPr/>
        </p:nvSpPr>
        <p:spPr>
          <a:xfrm>
            <a:off x="5410289" y="1519287"/>
            <a:ext cx="1920438" cy="1147812"/>
          </a:xfrm>
          <a:prstGeom prst="round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>
              <a:solidFill>
                <a:schemeClr val="bg1"/>
              </a:solidFill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E48B4639-A9A2-4211-8A5F-1FCBBD9969D6}"/>
              </a:ext>
            </a:extLst>
          </p:cNvPr>
          <p:cNvSpPr/>
          <p:nvPr/>
        </p:nvSpPr>
        <p:spPr>
          <a:xfrm>
            <a:off x="5410289" y="1584659"/>
            <a:ext cx="1920438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600" b="1" kern="0" spc="-64" dirty="0">
                <a:solidFill>
                  <a:schemeClr val="bg1"/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«Учитель»</a:t>
            </a:r>
            <a:endParaRPr lang="ru-RU" sz="1600" kern="0" spc="-64" dirty="0">
              <a:solidFill>
                <a:schemeClr val="bg1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802B26-D147-498A-A873-A2302CFC71EA}"/>
              </a:ext>
            </a:extLst>
          </p:cNvPr>
          <p:cNvSpPr txBox="1"/>
          <p:nvPr/>
        </p:nvSpPr>
        <p:spPr>
          <a:xfrm>
            <a:off x="4084277" y="2994895"/>
            <a:ext cx="1803493" cy="91940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kern="0" spc="24" dirty="0">
                <a:solidFill>
                  <a:schemeClr val="bg1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 Набор обучающих данных</a:t>
            </a:r>
            <a:endParaRPr lang="ru-RU" sz="550" b="1" dirty="0">
              <a:solidFill>
                <a:schemeClr val="bg1"/>
              </a:solidFill>
              <a:latin typeface="Styrene A LC Regula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97C0D8-84E5-4A1E-8091-51898B66EE67}"/>
              </a:ext>
            </a:extLst>
          </p:cNvPr>
          <p:cNvSpPr txBox="1"/>
          <p:nvPr/>
        </p:nvSpPr>
        <p:spPr>
          <a:xfrm>
            <a:off x="6695079" y="3062687"/>
            <a:ext cx="1803493" cy="646986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kern="0" spc="24" dirty="0">
                <a:solidFill>
                  <a:schemeClr val="bg1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Желаемый результат</a:t>
            </a:r>
            <a:endParaRPr lang="ru-RU" sz="550" b="1" dirty="0">
              <a:solidFill>
                <a:schemeClr val="bg1"/>
              </a:solidFill>
              <a:latin typeface="Styrene A LC Regular"/>
            </a:endParaRPr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4F37EE36-B539-4480-9F07-CE676B8FB1E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76967" y="3826064"/>
            <a:ext cx="424266" cy="42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AD92E892-5F7A-4C0C-BCF9-A018B6F1E637}"/>
              </a:ext>
            </a:extLst>
          </p:cNvPr>
          <p:cNvCxnSpPr/>
          <p:nvPr/>
        </p:nvCxnSpPr>
        <p:spPr>
          <a:xfrm>
            <a:off x="3276967" y="6056591"/>
            <a:ext cx="424266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9C11D3F-9B07-4764-B8FE-5FAFEC8C4C71}"/>
              </a:ext>
            </a:extLst>
          </p:cNvPr>
          <p:cNvCxnSpPr>
            <a:cxnSpLocks/>
          </p:cNvCxnSpPr>
          <p:nvPr/>
        </p:nvCxnSpPr>
        <p:spPr>
          <a:xfrm>
            <a:off x="3689662" y="3818600"/>
            <a:ext cx="0" cy="22379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23DEB8D9-537B-443B-B075-39760FEBB907}"/>
              </a:ext>
            </a:extLst>
          </p:cNvPr>
          <p:cNvCxnSpPr>
            <a:cxnSpLocks/>
          </p:cNvCxnSpPr>
          <p:nvPr/>
        </p:nvCxnSpPr>
        <p:spPr>
          <a:xfrm>
            <a:off x="3701234" y="5371847"/>
            <a:ext cx="2240052" cy="42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BB07AED7-BFCE-451A-8CE5-CFB03F0F7B9C}"/>
              </a:ext>
            </a:extLst>
          </p:cNvPr>
          <p:cNvCxnSpPr>
            <a:cxnSpLocks/>
            <a:stCxn id="19" idx="2"/>
            <a:endCxn id="70" idx="0"/>
          </p:cNvCxnSpPr>
          <p:nvPr/>
        </p:nvCxnSpPr>
        <p:spPr>
          <a:xfrm flipH="1">
            <a:off x="6370508" y="4455106"/>
            <a:ext cx="0" cy="62443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C17147B5-62CD-4188-B6A2-334907ACB254}"/>
              </a:ext>
            </a:extLst>
          </p:cNvPr>
          <p:cNvCxnSpPr>
            <a:cxnSpLocks/>
            <a:stCxn id="70" idx="4"/>
            <a:endCxn id="39" idx="0"/>
          </p:cNvCxnSpPr>
          <p:nvPr/>
        </p:nvCxnSpPr>
        <p:spPr>
          <a:xfrm>
            <a:off x="6370508" y="5810300"/>
            <a:ext cx="0" cy="3248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7784AC9-3AA1-49D1-A41C-E8563A5BFC9C}"/>
              </a:ext>
            </a:extLst>
          </p:cNvPr>
          <p:cNvSpPr txBox="1"/>
          <p:nvPr/>
        </p:nvSpPr>
        <p:spPr>
          <a:xfrm>
            <a:off x="5815285" y="6135187"/>
            <a:ext cx="1110446" cy="37457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kern="0" spc="24" dirty="0">
                <a:solidFill>
                  <a:schemeClr val="bg1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Алгоритм</a:t>
            </a:r>
            <a:endParaRPr lang="ru-RU" sz="550" b="1" dirty="0">
              <a:solidFill>
                <a:schemeClr val="bg1"/>
              </a:solidFill>
              <a:latin typeface="Styrene A LC Regular"/>
            </a:endParaRPr>
          </a:p>
        </p:txBody>
      </p:sp>
      <p:cxnSp>
        <p:nvCxnSpPr>
          <p:cNvPr id="42" name="Прямая со стрелкой 41">
            <a:extLst>
              <a:ext uri="{FF2B5EF4-FFF2-40B4-BE49-F238E27FC236}">
                <a16:creationId xmlns:a16="http://schemas.microsoft.com/office/drawing/2014/main" id="{B786AF5C-B5C0-42E5-8A2D-9C9FB8BE636F}"/>
              </a:ext>
            </a:extLst>
          </p:cNvPr>
          <p:cNvCxnSpPr>
            <a:cxnSpLocks/>
          </p:cNvCxnSpPr>
          <p:nvPr/>
        </p:nvCxnSpPr>
        <p:spPr>
          <a:xfrm flipV="1">
            <a:off x="6806767" y="5371847"/>
            <a:ext cx="875028" cy="423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>
            <a:extLst>
              <a:ext uri="{FF2B5EF4-FFF2-40B4-BE49-F238E27FC236}">
                <a16:creationId xmlns:a16="http://schemas.microsoft.com/office/drawing/2014/main" id="{BC81B735-F0ED-469B-8AA3-0AAB546214A1}"/>
              </a:ext>
            </a:extLst>
          </p:cNvPr>
          <p:cNvCxnSpPr>
            <a:cxnSpLocks/>
            <a:stCxn id="45" idx="2"/>
            <a:endCxn id="102" idx="0"/>
          </p:cNvCxnSpPr>
          <p:nvPr/>
        </p:nvCxnSpPr>
        <p:spPr>
          <a:xfrm>
            <a:off x="8191040" y="4942097"/>
            <a:ext cx="2922" cy="1076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D218BF-F709-42AF-9EC4-3AB398DA7F83}"/>
              </a:ext>
            </a:extLst>
          </p:cNvPr>
          <p:cNvSpPr txBox="1"/>
          <p:nvPr/>
        </p:nvSpPr>
        <p:spPr>
          <a:xfrm>
            <a:off x="7635817" y="4601578"/>
            <a:ext cx="1110446" cy="340519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400" b="1" kern="0" spc="24" dirty="0">
                <a:solidFill>
                  <a:sysClr val="windowText" lastClr="000000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Обработка</a:t>
            </a:r>
            <a:endParaRPr lang="ru-RU" sz="525" b="1" dirty="0">
              <a:solidFill>
                <a:sysClr val="windowText" lastClr="000000"/>
              </a:solidFill>
              <a:latin typeface="Styrene A LC Regular"/>
            </a:endParaRPr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05C06700-0520-4FAF-A3C1-C38D50675012}"/>
              </a:ext>
            </a:extLst>
          </p:cNvPr>
          <p:cNvSpPr/>
          <p:nvPr/>
        </p:nvSpPr>
        <p:spPr>
          <a:xfrm>
            <a:off x="7268006" y="6101495"/>
            <a:ext cx="1913410" cy="63583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E430A99D-60BA-4982-950C-16CC8E588FD2}"/>
              </a:ext>
            </a:extLst>
          </p:cNvPr>
          <p:cNvCxnSpPr>
            <a:cxnSpLocks/>
            <a:endCxn id="102" idx="4"/>
          </p:cNvCxnSpPr>
          <p:nvPr/>
        </p:nvCxnSpPr>
        <p:spPr>
          <a:xfrm flipV="1">
            <a:off x="8193962" y="5780534"/>
            <a:ext cx="0" cy="32096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3B7721-05DE-476A-B6D0-E7D305D819B0}"/>
              </a:ext>
            </a:extLst>
          </p:cNvPr>
          <p:cNvSpPr txBox="1"/>
          <p:nvPr/>
        </p:nvSpPr>
        <p:spPr>
          <a:xfrm>
            <a:off x="9205784" y="3432174"/>
            <a:ext cx="2768895" cy="51077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kern="0" spc="24" dirty="0">
                <a:solidFill>
                  <a:schemeClr val="bg1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Выходные данные</a:t>
            </a:r>
          </a:p>
        </p:txBody>
      </p: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7F1D1FDC-7FF6-4EEE-AADD-11B0EE434B19}"/>
              </a:ext>
            </a:extLst>
          </p:cNvPr>
          <p:cNvCxnSpPr>
            <a:cxnSpLocks/>
          </p:cNvCxnSpPr>
          <p:nvPr/>
        </p:nvCxnSpPr>
        <p:spPr>
          <a:xfrm flipV="1">
            <a:off x="8641400" y="5390380"/>
            <a:ext cx="665353" cy="1269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0E493DAF-7FDA-45F9-9923-65E0D195BBC9}"/>
              </a:ext>
            </a:extLst>
          </p:cNvPr>
          <p:cNvCxnSpPr>
            <a:cxnSpLocks/>
          </p:cNvCxnSpPr>
          <p:nvPr/>
        </p:nvCxnSpPr>
        <p:spPr>
          <a:xfrm flipH="1">
            <a:off x="9302706" y="4357208"/>
            <a:ext cx="10732" cy="20668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EB321B13-1E08-4AD9-9D0A-5C94BAF595A0}"/>
              </a:ext>
            </a:extLst>
          </p:cNvPr>
          <p:cNvCxnSpPr/>
          <p:nvPr/>
        </p:nvCxnSpPr>
        <p:spPr>
          <a:xfrm>
            <a:off x="9302707" y="4357208"/>
            <a:ext cx="424266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0B2213A4-9C53-45C1-B738-F0D7D7BFEDF4}"/>
              </a:ext>
            </a:extLst>
          </p:cNvPr>
          <p:cNvCxnSpPr/>
          <p:nvPr/>
        </p:nvCxnSpPr>
        <p:spPr>
          <a:xfrm>
            <a:off x="9313438" y="5390380"/>
            <a:ext cx="424266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DABFF2E1-0AF2-4107-9833-D567CA8EEBE7}"/>
              </a:ext>
            </a:extLst>
          </p:cNvPr>
          <p:cNvCxnSpPr/>
          <p:nvPr/>
        </p:nvCxnSpPr>
        <p:spPr>
          <a:xfrm>
            <a:off x="9295984" y="6438508"/>
            <a:ext cx="424266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9">
            <a:extLst>
              <a:ext uri="{FF2B5EF4-FFF2-40B4-BE49-F238E27FC236}">
                <a16:creationId xmlns:a16="http://schemas.microsoft.com/office/drawing/2014/main" id="{764EAB47-C5B4-4A7A-BA66-2616399D62BF}"/>
              </a:ext>
            </a:extLst>
          </p:cNvPr>
          <p:cNvSpPr/>
          <p:nvPr/>
        </p:nvSpPr>
        <p:spPr>
          <a:xfrm>
            <a:off x="11004277" y="6118344"/>
            <a:ext cx="9583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4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Корова</a:t>
            </a:r>
            <a:endParaRPr lang="ru-RU" sz="1400" b="1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65" name="Text 9">
            <a:extLst>
              <a:ext uri="{FF2B5EF4-FFF2-40B4-BE49-F238E27FC236}">
                <a16:creationId xmlns:a16="http://schemas.microsoft.com/office/drawing/2014/main" id="{C147663F-4231-45B8-AE29-F6968C4FF530}"/>
              </a:ext>
            </a:extLst>
          </p:cNvPr>
          <p:cNvSpPr/>
          <p:nvPr/>
        </p:nvSpPr>
        <p:spPr>
          <a:xfrm>
            <a:off x="11004277" y="4206723"/>
            <a:ext cx="9583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4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Слон</a:t>
            </a:r>
            <a:endParaRPr lang="ru-RU" sz="1400" b="1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66" name="Text 9">
            <a:extLst>
              <a:ext uri="{FF2B5EF4-FFF2-40B4-BE49-F238E27FC236}">
                <a16:creationId xmlns:a16="http://schemas.microsoft.com/office/drawing/2014/main" id="{2D7C7A33-CE98-4D92-9291-DDC9AD799159}"/>
              </a:ext>
            </a:extLst>
          </p:cNvPr>
          <p:cNvSpPr/>
          <p:nvPr/>
        </p:nvSpPr>
        <p:spPr>
          <a:xfrm>
            <a:off x="11004277" y="5169986"/>
            <a:ext cx="9583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4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Верблюд</a:t>
            </a:r>
            <a:endParaRPr lang="ru-RU" sz="1400" b="1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graphicFrame>
        <p:nvGraphicFramePr>
          <p:cNvPr id="69" name="Объект 68">
            <a:extLst>
              <a:ext uri="{FF2B5EF4-FFF2-40B4-BE49-F238E27FC236}">
                <a16:creationId xmlns:a16="http://schemas.microsoft.com/office/drawing/2014/main" id="{C9F17522-8FB3-4781-A5EC-11F27B8BC69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4051" y="5237160"/>
          <a:ext cx="456900" cy="38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904744" imgH="2456475" progId="CorelDraw.Graphic.25">
                  <p:embed/>
                </p:oleObj>
              </mc:Choice>
              <mc:Fallback>
                <p:oleObj name="CorelDRAW" r:id="rId3" imgW="2904744" imgH="2456475" progId="CorelDraw.Graphic.25">
                  <p:embed/>
                  <p:pic>
                    <p:nvPicPr>
                      <p:cNvPr id="69" name="Объект 68">
                        <a:extLst>
                          <a:ext uri="{FF2B5EF4-FFF2-40B4-BE49-F238E27FC236}">
                            <a16:creationId xmlns:a16="http://schemas.microsoft.com/office/drawing/2014/main" id="{C9F17522-8FB3-4781-A5EC-11F27B8BC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4051" y="5237160"/>
                        <a:ext cx="456900" cy="386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Овал 69">
            <a:extLst>
              <a:ext uri="{FF2B5EF4-FFF2-40B4-BE49-F238E27FC236}">
                <a16:creationId xmlns:a16="http://schemas.microsoft.com/office/drawing/2014/main" id="{6929E8AD-FEF6-4EAF-8D18-F28DA4A7DCD8}"/>
              </a:ext>
            </a:extLst>
          </p:cNvPr>
          <p:cNvSpPr/>
          <p:nvPr/>
        </p:nvSpPr>
        <p:spPr>
          <a:xfrm>
            <a:off x="6005127" y="5079538"/>
            <a:ext cx="730762" cy="7307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aphicFrame>
        <p:nvGraphicFramePr>
          <p:cNvPr id="73" name="Объект 72">
            <a:extLst>
              <a:ext uri="{FF2B5EF4-FFF2-40B4-BE49-F238E27FC236}">
                <a16:creationId xmlns:a16="http://schemas.microsoft.com/office/drawing/2014/main" id="{ED8BB3CE-6CCB-4367-A59F-F145DBF55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1005" y="5255835"/>
          <a:ext cx="576260" cy="323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3289097" imgH="1845609" progId="CorelDraw.Graphic.25">
                  <p:embed/>
                </p:oleObj>
              </mc:Choice>
              <mc:Fallback>
                <p:oleObj name="CorelDRAW" r:id="rId5" imgW="3289097" imgH="1845609" progId="CorelDraw.Graphic.25">
                  <p:embed/>
                  <p:pic>
                    <p:nvPicPr>
                      <p:cNvPr id="73" name="Объект 72">
                        <a:extLst>
                          <a:ext uri="{FF2B5EF4-FFF2-40B4-BE49-F238E27FC236}">
                            <a16:creationId xmlns:a16="http://schemas.microsoft.com/office/drawing/2014/main" id="{ED8BB3CE-6CCB-4367-A59F-F145DBF55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921005" y="5255835"/>
                        <a:ext cx="576260" cy="323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Объект 77">
            <a:extLst>
              <a:ext uri="{FF2B5EF4-FFF2-40B4-BE49-F238E27FC236}">
                <a16:creationId xmlns:a16="http://schemas.microsoft.com/office/drawing/2014/main" id="{AB6C787E-4489-4E53-9224-01DF8FD8FF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88412" y="5954683"/>
          <a:ext cx="958359" cy="649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7" imgW="21207070" imgH="14362770" progId="CorelDraw.Graphic.25">
                  <p:embed/>
                </p:oleObj>
              </mc:Choice>
              <mc:Fallback>
                <p:oleObj name="CorelDRAW" r:id="rId7" imgW="21207070" imgH="14362770" progId="CorelDraw.Graphic.25">
                  <p:embed/>
                  <p:pic>
                    <p:nvPicPr>
                      <p:cNvPr id="78" name="Объект 77">
                        <a:extLst>
                          <a:ext uri="{FF2B5EF4-FFF2-40B4-BE49-F238E27FC236}">
                            <a16:creationId xmlns:a16="http://schemas.microsoft.com/office/drawing/2014/main" id="{AB6C787E-4489-4E53-9224-01DF8FD8FF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88412" y="5954683"/>
                        <a:ext cx="958359" cy="649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Объект 78">
            <a:extLst>
              <a:ext uri="{FF2B5EF4-FFF2-40B4-BE49-F238E27FC236}">
                <a16:creationId xmlns:a16="http://schemas.microsoft.com/office/drawing/2014/main" id="{8F6E340E-C034-4E83-B76D-BA9C854A1D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75866" y="4011211"/>
          <a:ext cx="1109553" cy="712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9" imgW="15729814" imgH="10104254" progId="CorelDraw.Graphic.25">
                  <p:embed/>
                </p:oleObj>
              </mc:Choice>
              <mc:Fallback>
                <p:oleObj name="CorelDRAW" r:id="rId9" imgW="15729814" imgH="10104254" progId="CorelDraw.Graphic.25">
                  <p:embed/>
                  <p:pic>
                    <p:nvPicPr>
                      <p:cNvPr id="79" name="Объект 78">
                        <a:extLst>
                          <a:ext uri="{FF2B5EF4-FFF2-40B4-BE49-F238E27FC236}">
                            <a16:creationId xmlns:a16="http://schemas.microsoft.com/office/drawing/2014/main" id="{8F6E340E-C034-4E83-B76D-BA9C854A1D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75866" y="4011211"/>
                        <a:ext cx="1109553" cy="712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Объект 79">
            <a:extLst>
              <a:ext uri="{FF2B5EF4-FFF2-40B4-BE49-F238E27FC236}">
                <a16:creationId xmlns:a16="http://schemas.microsoft.com/office/drawing/2014/main" id="{97DEFB8B-394C-4B88-94CE-6DF0C4A60F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54412" y="4974474"/>
          <a:ext cx="952460" cy="712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1" imgW="3014777" imgH="2255879" progId="CorelDraw.Graphic.25">
                  <p:embed/>
                </p:oleObj>
              </mc:Choice>
              <mc:Fallback>
                <p:oleObj name="CorelDRAW" r:id="rId11" imgW="3014777" imgH="2255879" progId="CorelDraw.Graphic.25">
                  <p:embed/>
                  <p:pic>
                    <p:nvPicPr>
                      <p:cNvPr id="80" name="Объект 79">
                        <a:extLst>
                          <a:ext uri="{FF2B5EF4-FFF2-40B4-BE49-F238E27FC236}">
                            <a16:creationId xmlns:a16="http://schemas.microsoft.com/office/drawing/2014/main" id="{97DEFB8B-394C-4B88-94CE-6DF0C4A60F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054412" y="4974474"/>
                        <a:ext cx="952460" cy="712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FA7DBF02-CD72-7C88-FC31-160367855DEA}"/>
              </a:ext>
            </a:extLst>
          </p:cNvPr>
          <p:cNvGrpSpPr/>
          <p:nvPr/>
        </p:nvGrpSpPr>
        <p:grpSpPr>
          <a:xfrm>
            <a:off x="866212" y="3161632"/>
            <a:ext cx="2007100" cy="1786521"/>
            <a:chOff x="1395843" y="5919026"/>
            <a:chExt cx="4586681" cy="4082607"/>
          </a:xfrm>
        </p:grpSpPr>
        <p:graphicFrame>
          <p:nvGraphicFramePr>
            <p:cNvPr id="81" name="Объект 80">
              <a:extLst>
                <a:ext uri="{FF2B5EF4-FFF2-40B4-BE49-F238E27FC236}">
                  <a16:creationId xmlns:a16="http://schemas.microsoft.com/office/drawing/2014/main" id="{9DB0815F-8C90-421B-9F52-C48234A79FE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33219" y="5919026"/>
            <a:ext cx="1311927" cy="842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3" imgW="15729814" imgH="10104254" progId="CorelDraw.Graphic.25">
                    <p:embed/>
                  </p:oleObj>
                </mc:Choice>
                <mc:Fallback>
                  <p:oleObj name="CorelDRAW" r:id="rId13" imgW="15729814" imgH="10104254" progId="CorelDraw.Graphic.25">
                    <p:embed/>
                    <p:pic>
                      <p:nvPicPr>
                        <p:cNvPr id="81" name="Объект 80">
                          <a:extLst>
                            <a:ext uri="{FF2B5EF4-FFF2-40B4-BE49-F238E27FC236}">
                              <a16:creationId xmlns:a16="http://schemas.microsoft.com/office/drawing/2014/main" id="{9DB0815F-8C90-421B-9F52-C48234A79FE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033219" y="5919026"/>
                          <a:ext cx="1311927" cy="842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Объект 81">
              <a:extLst>
                <a:ext uri="{FF2B5EF4-FFF2-40B4-BE49-F238E27FC236}">
                  <a16:creationId xmlns:a16="http://schemas.microsoft.com/office/drawing/2014/main" id="{23AF2EFD-BB13-47F5-9DCB-25D121BB98F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5843" y="6926191"/>
            <a:ext cx="1311927" cy="842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4" imgW="15729814" imgH="10104254" progId="CorelDraw.Graphic.25">
                    <p:embed/>
                  </p:oleObj>
                </mc:Choice>
                <mc:Fallback>
                  <p:oleObj name="CorelDRAW" r:id="rId14" imgW="15729814" imgH="10104254" progId="CorelDraw.Graphic.25">
                    <p:embed/>
                    <p:pic>
                      <p:nvPicPr>
                        <p:cNvPr id="82" name="Объект 81">
                          <a:extLst>
                            <a:ext uri="{FF2B5EF4-FFF2-40B4-BE49-F238E27FC236}">
                              <a16:creationId xmlns:a16="http://schemas.microsoft.com/office/drawing/2014/main" id="{23AF2EFD-BB13-47F5-9DCB-25D121BB98F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395843" y="6926191"/>
                          <a:ext cx="1311927" cy="842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3" name="Объект 82">
              <a:extLst>
                <a:ext uri="{FF2B5EF4-FFF2-40B4-BE49-F238E27FC236}">
                  <a16:creationId xmlns:a16="http://schemas.microsoft.com/office/drawing/2014/main" id="{24C59DF9-3E62-46F9-8581-2B494212AE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80983" y="7969533"/>
            <a:ext cx="1311927" cy="842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5" imgW="15729814" imgH="10104254" progId="CorelDraw.Graphic.25">
                    <p:embed/>
                  </p:oleObj>
                </mc:Choice>
                <mc:Fallback>
                  <p:oleObj name="CorelDRAW" r:id="rId15" imgW="15729814" imgH="10104254" progId="CorelDraw.Graphic.25">
                    <p:embed/>
                    <p:pic>
                      <p:nvPicPr>
                        <p:cNvPr id="83" name="Объект 82">
                          <a:extLst>
                            <a:ext uri="{FF2B5EF4-FFF2-40B4-BE49-F238E27FC236}">
                              <a16:creationId xmlns:a16="http://schemas.microsoft.com/office/drawing/2014/main" id="{24C59DF9-3E62-46F9-8581-2B494212AE4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3080983" y="7969533"/>
                          <a:ext cx="1311927" cy="842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Объект 83">
              <a:extLst>
                <a:ext uri="{FF2B5EF4-FFF2-40B4-BE49-F238E27FC236}">
                  <a16:creationId xmlns:a16="http://schemas.microsoft.com/office/drawing/2014/main" id="{68D8BB00-8033-4E32-B93C-0683014593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70597" y="9104655"/>
            <a:ext cx="1311927" cy="8427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6" imgW="15729814" imgH="10104254" progId="CorelDraw.Graphic.25">
                    <p:embed/>
                  </p:oleObj>
                </mc:Choice>
                <mc:Fallback>
                  <p:oleObj name="CorelDRAW" r:id="rId16" imgW="15729814" imgH="10104254" progId="CorelDraw.Graphic.25">
                    <p:embed/>
                    <p:pic>
                      <p:nvPicPr>
                        <p:cNvPr id="84" name="Объект 83">
                          <a:extLst>
                            <a:ext uri="{FF2B5EF4-FFF2-40B4-BE49-F238E27FC236}">
                              <a16:creationId xmlns:a16="http://schemas.microsoft.com/office/drawing/2014/main" id="{68D8BB00-8033-4E32-B93C-0683014593F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670597" y="9104655"/>
                          <a:ext cx="1311927" cy="8427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Объект 84">
              <a:extLst>
                <a:ext uri="{FF2B5EF4-FFF2-40B4-BE49-F238E27FC236}">
                  <a16:creationId xmlns:a16="http://schemas.microsoft.com/office/drawing/2014/main" id="{968CEBEE-61EA-41FF-99D8-4A9A79476F4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16192" y="7988956"/>
            <a:ext cx="1271228" cy="951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7" imgW="3014777" imgH="2255879" progId="CorelDraw.Graphic.25">
                    <p:embed/>
                  </p:oleObj>
                </mc:Choice>
                <mc:Fallback>
                  <p:oleObj name="CorelDRAW" r:id="rId17" imgW="3014777" imgH="2255879" progId="CorelDraw.Graphic.25">
                    <p:embed/>
                    <p:pic>
                      <p:nvPicPr>
                        <p:cNvPr id="85" name="Объект 84">
                          <a:extLst>
                            <a:ext uri="{FF2B5EF4-FFF2-40B4-BE49-F238E27FC236}">
                              <a16:creationId xmlns:a16="http://schemas.microsoft.com/office/drawing/2014/main" id="{968CEBEE-61EA-41FF-99D8-4A9A79476F4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1416192" y="7988956"/>
                          <a:ext cx="1271228" cy="9512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6" name="Объект 85">
              <a:extLst>
                <a:ext uri="{FF2B5EF4-FFF2-40B4-BE49-F238E27FC236}">
                  <a16:creationId xmlns:a16="http://schemas.microsoft.com/office/drawing/2014/main" id="{174D0B77-6117-43F6-B261-60D3620193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0945" y="6944724"/>
            <a:ext cx="1271228" cy="951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8" imgW="3014777" imgH="2255879" progId="CorelDraw.Graphic.25">
                    <p:embed/>
                  </p:oleObj>
                </mc:Choice>
                <mc:Fallback>
                  <p:oleObj name="CorelDRAW" r:id="rId18" imgW="3014777" imgH="2255879" progId="CorelDraw.Graphic.25">
                    <p:embed/>
                    <p:pic>
                      <p:nvPicPr>
                        <p:cNvPr id="86" name="Объект 85">
                          <a:extLst>
                            <a:ext uri="{FF2B5EF4-FFF2-40B4-BE49-F238E27FC236}">
                              <a16:creationId xmlns:a16="http://schemas.microsoft.com/office/drawing/2014/main" id="{174D0B77-6117-43F6-B261-60D3620193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690945" y="6944724"/>
                          <a:ext cx="1271228" cy="9512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7" name="Объект 86">
              <a:extLst>
                <a:ext uri="{FF2B5EF4-FFF2-40B4-BE49-F238E27FC236}">
                  <a16:creationId xmlns:a16="http://schemas.microsoft.com/office/drawing/2014/main" id="{88364717-B21F-4171-A4A3-290607E629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95631" y="9050387"/>
            <a:ext cx="1271228" cy="951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19" imgW="3014777" imgH="2255879" progId="CorelDraw.Graphic.25">
                    <p:embed/>
                  </p:oleObj>
                </mc:Choice>
                <mc:Fallback>
                  <p:oleObj name="CorelDRAW" r:id="rId19" imgW="3014777" imgH="2255879" progId="CorelDraw.Graphic.25">
                    <p:embed/>
                    <p:pic>
                      <p:nvPicPr>
                        <p:cNvPr id="87" name="Объект 86">
                          <a:extLst>
                            <a:ext uri="{FF2B5EF4-FFF2-40B4-BE49-F238E27FC236}">
                              <a16:creationId xmlns:a16="http://schemas.microsoft.com/office/drawing/2014/main" id="{88364717-B21F-4171-A4A3-290607E6299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2995631" y="9050387"/>
                          <a:ext cx="1271228" cy="95124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Объект 87">
              <a:extLst>
                <a:ext uri="{FF2B5EF4-FFF2-40B4-BE49-F238E27FC236}">
                  <a16:creationId xmlns:a16="http://schemas.microsoft.com/office/drawing/2014/main" id="{083BA492-DF96-4EA3-9930-2AE1BE3401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1719" y="9160256"/>
            <a:ext cx="1080174" cy="731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0" imgW="21207070" imgH="14362770" progId="CorelDraw.Graphic.25">
                    <p:embed/>
                  </p:oleObj>
                </mc:Choice>
                <mc:Fallback>
                  <p:oleObj name="CorelDRAW" r:id="rId20" imgW="21207070" imgH="14362770" progId="CorelDraw.Graphic.25">
                    <p:embed/>
                    <p:pic>
                      <p:nvPicPr>
                        <p:cNvPr id="88" name="Объект 87">
                          <a:extLst>
                            <a:ext uri="{FF2B5EF4-FFF2-40B4-BE49-F238E27FC236}">
                              <a16:creationId xmlns:a16="http://schemas.microsoft.com/office/drawing/2014/main" id="{083BA492-DF96-4EA3-9930-2AE1BE34012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11719" y="9160256"/>
                          <a:ext cx="1080174" cy="7315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9" name="Объект 88">
              <a:extLst>
                <a:ext uri="{FF2B5EF4-FFF2-40B4-BE49-F238E27FC236}">
                  <a16:creationId xmlns:a16="http://schemas.microsoft.com/office/drawing/2014/main" id="{BA7F17BC-E57C-4505-A362-5447A7D798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9271" y="6999880"/>
            <a:ext cx="1080174" cy="731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1" imgW="21207070" imgH="14362770" progId="CorelDraw.Graphic.25">
                    <p:embed/>
                  </p:oleObj>
                </mc:Choice>
                <mc:Fallback>
                  <p:oleObj name="CorelDRAW" r:id="rId21" imgW="21207070" imgH="14362770" progId="CorelDraw.Graphic.25">
                    <p:embed/>
                    <p:pic>
                      <p:nvPicPr>
                        <p:cNvPr id="89" name="Объект 88">
                          <a:extLst>
                            <a:ext uri="{FF2B5EF4-FFF2-40B4-BE49-F238E27FC236}">
                              <a16:creationId xmlns:a16="http://schemas.microsoft.com/office/drawing/2014/main" id="{BA7F17BC-E57C-4505-A362-5447A7D7987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159271" y="6999880"/>
                          <a:ext cx="1080174" cy="7315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0" name="Объект 89">
              <a:extLst>
                <a:ext uri="{FF2B5EF4-FFF2-40B4-BE49-F238E27FC236}">
                  <a16:creationId xmlns:a16="http://schemas.microsoft.com/office/drawing/2014/main" id="{05AC97C6-D2A6-4F87-AA21-7AB9BFB38C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11719" y="5974627"/>
            <a:ext cx="1080174" cy="731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2" imgW="21207070" imgH="14362770" progId="CorelDraw.Graphic.25">
                    <p:embed/>
                  </p:oleObj>
                </mc:Choice>
                <mc:Fallback>
                  <p:oleObj name="CorelDRAW" r:id="rId22" imgW="21207070" imgH="14362770" progId="CorelDraw.Graphic.25">
                    <p:embed/>
                    <p:pic>
                      <p:nvPicPr>
                        <p:cNvPr id="90" name="Объект 89">
                          <a:extLst>
                            <a:ext uri="{FF2B5EF4-FFF2-40B4-BE49-F238E27FC236}">
                              <a16:creationId xmlns:a16="http://schemas.microsoft.com/office/drawing/2014/main" id="{05AC97C6-D2A6-4F87-AA21-7AB9BFB38C9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511719" y="5974627"/>
                          <a:ext cx="1080174" cy="7315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1" name="Объект 90">
              <a:extLst>
                <a:ext uri="{FF2B5EF4-FFF2-40B4-BE49-F238E27FC236}">
                  <a16:creationId xmlns:a16="http://schemas.microsoft.com/office/drawing/2014/main" id="{4B239E5B-3A9A-4DCB-A126-E038972C70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86473" y="5974627"/>
            <a:ext cx="1080174" cy="731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3" imgW="21207070" imgH="14362770" progId="CorelDraw.Graphic.25">
                    <p:embed/>
                  </p:oleObj>
                </mc:Choice>
                <mc:Fallback>
                  <p:oleObj name="CorelDRAW" r:id="rId23" imgW="21207070" imgH="14362770" progId="CorelDraw.Graphic.25">
                    <p:embed/>
                    <p:pic>
                      <p:nvPicPr>
                        <p:cNvPr id="91" name="Объект 90">
                          <a:extLst>
                            <a:ext uri="{FF2B5EF4-FFF2-40B4-BE49-F238E27FC236}">
                              <a16:creationId xmlns:a16="http://schemas.microsoft.com/office/drawing/2014/main" id="{4B239E5B-3A9A-4DCB-A126-E038972C70B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86473" y="5974627"/>
                          <a:ext cx="1080174" cy="7315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" name="Объект 91">
              <a:extLst>
                <a:ext uri="{FF2B5EF4-FFF2-40B4-BE49-F238E27FC236}">
                  <a16:creationId xmlns:a16="http://schemas.microsoft.com/office/drawing/2014/main" id="{BE846CDA-0414-412C-999F-F47C95AF8D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86473" y="8134558"/>
            <a:ext cx="1080174" cy="7315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24" imgW="21207070" imgH="14362770" progId="CorelDraw.Graphic.25">
                    <p:embed/>
                  </p:oleObj>
                </mc:Choice>
                <mc:Fallback>
                  <p:oleObj name="CorelDRAW" r:id="rId24" imgW="21207070" imgH="14362770" progId="CorelDraw.Graphic.25">
                    <p:embed/>
                    <p:pic>
                      <p:nvPicPr>
                        <p:cNvPr id="92" name="Объект 91">
                          <a:extLst>
                            <a:ext uri="{FF2B5EF4-FFF2-40B4-BE49-F238E27FC236}">
                              <a16:creationId xmlns:a16="http://schemas.microsoft.com/office/drawing/2014/main" id="{BE846CDA-0414-412C-999F-F47C95AF8D8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4786473" y="8134558"/>
                          <a:ext cx="1080174" cy="73150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3" name="Объект 92">
            <a:extLst>
              <a:ext uri="{FF2B5EF4-FFF2-40B4-BE49-F238E27FC236}">
                <a16:creationId xmlns:a16="http://schemas.microsoft.com/office/drawing/2014/main" id="{52C25B98-5A05-4477-A106-CCD619A365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5675" y="1873931"/>
          <a:ext cx="669664" cy="664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5" imgW="8207959" imgH="8147607" progId="CorelDraw.Graphic.25">
                  <p:embed/>
                </p:oleObj>
              </mc:Choice>
              <mc:Fallback>
                <p:oleObj name="CorelDRAW" r:id="rId25" imgW="8207959" imgH="8147607" progId="CorelDraw.Graphic.25">
                  <p:embed/>
                  <p:pic>
                    <p:nvPicPr>
                      <p:cNvPr id="93" name="Объект 92">
                        <a:extLst>
                          <a:ext uri="{FF2B5EF4-FFF2-40B4-BE49-F238E27FC236}">
                            <a16:creationId xmlns:a16="http://schemas.microsoft.com/office/drawing/2014/main" id="{52C25B98-5A05-4477-A106-CCD619A36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6035675" y="1873931"/>
                        <a:ext cx="669664" cy="664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" name="Объект 93">
            <a:extLst>
              <a:ext uri="{FF2B5EF4-FFF2-40B4-BE49-F238E27FC236}">
                <a16:creationId xmlns:a16="http://schemas.microsoft.com/office/drawing/2014/main" id="{3F4A0C56-4C54-4B2A-A5AC-9DF92BF1C1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54345" y="6278184"/>
          <a:ext cx="432122" cy="2926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7" imgW="21207070" imgH="14362770" progId="CorelDraw.Graphic.25">
                  <p:embed/>
                </p:oleObj>
              </mc:Choice>
              <mc:Fallback>
                <p:oleObj name="CorelDRAW" r:id="rId27" imgW="21207070" imgH="14362770" progId="CorelDraw.Graphic.25">
                  <p:embed/>
                  <p:pic>
                    <p:nvPicPr>
                      <p:cNvPr id="94" name="Объект 93">
                        <a:extLst>
                          <a:ext uri="{FF2B5EF4-FFF2-40B4-BE49-F238E27FC236}">
                            <a16:creationId xmlns:a16="http://schemas.microsoft.com/office/drawing/2014/main" id="{3F4A0C56-4C54-4B2A-A5AC-9DF92BF1C1D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4345" y="6278184"/>
                        <a:ext cx="432122" cy="2926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" name="Объект 94">
            <a:extLst>
              <a:ext uri="{FF2B5EF4-FFF2-40B4-BE49-F238E27FC236}">
                <a16:creationId xmlns:a16="http://schemas.microsoft.com/office/drawing/2014/main" id="{147C12B3-E1D7-42D9-BFBD-464C6F2433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75443" y="6275780"/>
          <a:ext cx="463064" cy="297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8" imgW="15729814" imgH="10104254" progId="CorelDraw.Graphic.25">
                  <p:embed/>
                </p:oleObj>
              </mc:Choice>
              <mc:Fallback>
                <p:oleObj name="CorelDRAW" r:id="rId28" imgW="15729814" imgH="10104254" progId="CorelDraw.Graphic.25">
                  <p:embed/>
                  <p:pic>
                    <p:nvPicPr>
                      <p:cNvPr id="95" name="Объект 94">
                        <a:extLst>
                          <a:ext uri="{FF2B5EF4-FFF2-40B4-BE49-F238E27FC236}">
                            <a16:creationId xmlns:a16="http://schemas.microsoft.com/office/drawing/2014/main" id="{147C12B3-E1D7-42D9-BFBD-464C6F243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975443" y="6275780"/>
                        <a:ext cx="463064" cy="297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Объект 95">
            <a:extLst>
              <a:ext uri="{FF2B5EF4-FFF2-40B4-BE49-F238E27FC236}">
                <a16:creationId xmlns:a16="http://schemas.microsoft.com/office/drawing/2014/main" id="{199A3511-14F5-45AC-870E-F27D34D566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534083" y="6258119"/>
          <a:ext cx="444707" cy="332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9" imgW="3014777" imgH="2255879" progId="CorelDraw.Graphic.25">
                  <p:embed/>
                </p:oleObj>
              </mc:Choice>
              <mc:Fallback>
                <p:oleObj name="CorelDRAW" r:id="rId29" imgW="3014777" imgH="2255879" progId="CorelDraw.Graphic.25">
                  <p:embed/>
                  <p:pic>
                    <p:nvPicPr>
                      <p:cNvPr id="96" name="Объект 95">
                        <a:extLst>
                          <a:ext uri="{FF2B5EF4-FFF2-40B4-BE49-F238E27FC236}">
                            <a16:creationId xmlns:a16="http://schemas.microsoft.com/office/drawing/2014/main" id="{199A3511-14F5-45AC-870E-F27D34D566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534083" y="6258119"/>
                        <a:ext cx="444707" cy="332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Овал 101">
            <a:extLst>
              <a:ext uri="{FF2B5EF4-FFF2-40B4-BE49-F238E27FC236}">
                <a16:creationId xmlns:a16="http://schemas.microsoft.com/office/drawing/2014/main" id="{E617F5E1-ED6C-4062-AA0F-EF17E6E8E4F6}"/>
              </a:ext>
            </a:extLst>
          </p:cNvPr>
          <p:cNvSpPr/>
          <p:nvPr/>
        </p:nvSpPr>
        <p:spPr>
          <a:xfrm>
            <a:off x="7828581" y="5049772"/>
            <a:ext cx="730762" cy="7307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aphicFrame>
        <p:nvGraphicFramePr>
          <p:cNvPr id="28" name="Объект 93">
            <a:extLst>
              <a:ext uri="{FF2B5EF4-FFF2-40B4-BE49-F238E27FC236}">
                <a16:creationId xmlns:a16="http://schemas.microsoft.com/office/drawing/2014/main" id="{8F1A8D09-AFD1-7D1E-2B1E-108F18B23B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46912" y="5748912"/>
          <a:ext cx="629998" cy="426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7" imgW="21207070" imgH="14362770" progId="CorelDraw.Graphic.25">
                  <p:embed/>
                </p:oleObj>
              </mc:Choice>
              <mc:Fallback>
                <p:oleObj name="CorelDRAW" r:id="rId27" imgW="21207070" imgH="14362770" progId="CorelDraw.Graphic.25">
                  <p:embed/>
                  <p:pic>
                    <p:nvPicPr>
                      <p:cNvPr id="28" name="Объект 93">
                        <a:extLst>
                          <a:ext uri="{FF2B5EF4-FFF2-40B4-BE49-F238E27FC236}">
                            <a16:creationId xmlns:a16="http://schemas.microsoft.com/office/drawing/2014/main" id="{8F1A8D09-AFD1-7D1E-2B1E-108F18B23B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46912" y="5748912"/>
                        <a:ext cx="629998" cy="426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Объект 94">
            <a:extLst>
              <a:ext uri="{FF2B5EF4-FFF2-40B4-BE49-F238E27FC236}">
                <a16:creationId xmlns:a16="http://schemas.microsoft.com/office/drawing/2014/main" id="{B4AA324E-8ABB-D667-5601-2ACB011630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3095" y="5744306"/>
          <a:ext cx="675109" cy="433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8" imgW="15729814" imgH="10104254" progId="CorelDraw.Graphic.25">
                  <p:embed/>
                </p:oleObj>
              </mc:Choice>
              <mc:Fallback>
                <p:oleObj name="CorelDRAW" r:id="rId28" imgW="15729814" imgH="10104254" progId="CorelDraw.Graphic.25">
                  <p:embed/>
                  <p:pic>
                    <p:nvPicPr>
                      <p:cNvPr id="29" name="Объект 94">
                        <a:extLst>
                          <a:ext uri="{FF2B5EF4-FFF2-40B4-BE49-F238E27FC236}">
                            <a16:creationId xmlns:a16="http://schemas.microsoft.com/office/drawing/2014/main" id="{B4AA324E-8ABB-D667-5601-2ACB011630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43095" y="5744306"/>
                        <a:ext cx="675109" cy="4336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Объект 95">
            <a:extLst>
              <a:ext uri="{FF2B5EF4-FFF2-40B4-BE49-F238E27FC236}">
                <a16:creationId xmlns:a16="http://schemas.microsoft.com/office/drawing/2014/main" id="{67B03E2E-06EA-3C00-9B90-18AFBBE23A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2211" y="5710470"/>
          <a:ext cx="648345" cy="48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9" imgW="3014777" imgH="2255879" progId="CorelDraw.Graphic.25">
                  <p:embed/>
                </p:oleObj>
              </mc:Choice>
              <mc:Fallback>
                <p:oleObj name="CorelDRAW" r:id="rId29" imgW="3014777" imgH="2255879" progId="CorelDraw.Graphic.25">
                  <p:embed/>
                  <p:pic>
                    <p:nvPicPr>
                      <p:cNvPr id="32" name="Объект 95">
                        <a:extLst>
                          <a:ext uri="{FF2B5EF4-FFF2-40B4-BE49-F238E27FC236}">
                            <a16:creationId xmlns:a16="http://schemas.microsoft.com/office/drawing/2014/main" id="{67B03E2E-06EA-3C00-9B90-18AFBBE23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292211" y="5710470"/>
                        <a:ext cx="648345" cy="485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8070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 ">
            <a:extLst>
              <a:ext uri="{FF2B5EF4-FFF2-40B4-BE49-F238E27FC236}">
                <a16:creationId xmlns:a16="http://schemas.microsoft.com/office/drawing/2014/main" id="{C6AFCE27-CB0A-4E64-A02A-CB663115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837" y="4622001"/>
            <a:ext cx="9785708" cy="305102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/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Обучение с учителем </a:t>
            </a:r>
          </a:p>
          <a:p>
            <a:pPr>
              <a:lnSpc>
                <a:spcPts val="2799"/>
              </a:lnSpc>
            </a:pPr>
            <a:r>
              <a:rPr lang="ru-RU" sz="2400" kern="0" spc="24" dirty="0" err="1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Supervised</a:t>
            </a:r>
            <a:r>
              <a:rPr lang="ru-RU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 Learning</a:t>
            </a:r>
          </a:p>
        </p:txBody>
      </p:sp>
      <p:pic>
        <p:nvPicPr>
          <p:cNvPr id="12" name="Image 0" descr=" ">
            <a:extLst>
              <a:ext uri="{FF2B5EF4-FFF2-40B4-BE49-F238E27FC236}">
                <a16:creationId xmlns:a16="http://schemas.microsoft.com/office/drawing/2014/main" id="{C7B4596E-43AF-4443-9A3C-B4B5794B3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791" y="1712280"/>
            <a:ext cx="234397" cy="288171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E690617F-C0CA-4CAB-80EC-30EB138AD7A2}"/>
              </a:ext>
            </a:extLst>
          </p:cNvPr>
          <p:cNvSpPr/>
          <p:nvPr/>
        </p:nvSpPr>
        <p:spPr>
          <a:xfrm>
            <a:off x="966695" y="1748254"/>
            <a:ext cx="2701880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Набор данных: </a:t>
            </a:r>
            <a:b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</a:b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Обучающий набор, в котором для каждой записи предоставлен </a:t>
            </a:r>
            <a:r>
              <a:rPr lang="ru-RU" sz="1600" kern="0" spc="-64" dirty="0">
                <a:solidFill>
                  <a:srgbClr val="FF0000"/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правильный ответ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1E797A-367D-5B6A-C2C3-37BB23D29555}"/>
              </a:ext>
            </a:extLst>
          </p:cNvPr>
          <p:cNvGrpSpPr/>
          <p:nvPr/>
        </p:nvGrpSpPr>
        <p:grpSpPr>
          <a:xfrm>
            <a:off x="4707791" y="2000451"/>
            <a:ext cx="6987806" cy="2041789"/>
            <a:chOff x="9450387" y="3394470"/>
            <a:chExt cx="13977432" cy="40841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F89C88-9BA4-4CAB-A69A-0945098C06F9}"/>
                    </a:ext>
                  </a:extLst>
                </p:cNvPr>
                <p:cNvSpPr txBox="1"/>
                <p:nvPr/>
              </p:nvSpPr>
              <p:spPr>
                <a:xfrm>
                  <a:off x="12835896" y="5269080"/>
                  <a:ext cx="10591923" cy="8337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9F89C88-9BA4-4CAB-A69A-0945098C0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35896" y="5269080"/>
                  <a:ext cx="10591923" cy="8337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0B42A8-3001-476B-9EC8-881A1F4CD2B5}"/>
                </a:ext>
              </a:extLst>
            </p:cNvPr>
            <p:cNvSpPr txBox="1"/>
            <p:nvPr/>
          </p:nvSpPr>
          <p:spPr>
            <a:xfrm>
              <a:off x="9450387" y="3394470"/>
              <a:ext cx="2519662" cy="11697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В</a:t>
              </a:r>
              <a:r>
                <a:rPr lang="en-US" sz="1600" kern="0" spc="-64" dirty="0" err="1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ходны</a:t>
              </a:r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е</a:t>
              </a: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 </a:t>
              </a:r>
              <a:r>
                <a:rPr lang="en-US" sz="1600" kern="0" spc="-64" dirty="0" err="1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данны</a:t>
              </a:r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е</a:t>
              </a:r>
              <a:endPara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BCFEC3-E8B3-4787-A9BD-DDBF155990BA}"/>
                </a:ext>
              </a:extLst>
            </p:cNvPr>
            <p:cNvSpPr txBox="1"/>
            <p:nvPr/>
          </p:nvSpPr>
          <p:spPr>
            <a:xfrm>
              <a:off x="16119861" y="6801384"/>
              <a:ext cx="4531926" cy="677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Ц</a:t>
              </a:r>
              <a:r>
                <a:rPr lang="en-US" sz="1600" kern="0" spc="-64" dirty="0" err="1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елевая</a:t>
              </a: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 </a:t>
              </a:r>
              <a:r>
                <a:rPr lang="en-US" sz="1600" kern="0" spc="-64" dirty="0" err="1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переменная</a:t>
              </a:r>
              <a:endPara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</a:endParaRPr>
            </a:p>
          </p:txBody>
        </p:sp>
        <p:cxnSp>
          <p:nvCxnSpPr>
            <p:cNvPr id="6" name="Соединитель: уступ 5">
              <a:extLst>
                <a:ext uri="{FF2B5EF4-FFF2-40B4-BE49-F238E27FC236}">
                  <a16:creationId xmlns:a16="http://schemas.microsoft.com/office/drawing/2014/main" id="{3CC431D5-7938-416B-AA83-AAC3144639CD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14889299" y="6102833"/>
              <a:ext cx="1230562" cy="1037149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Соединитель: уступ 8">
              <a:extLst>
                <a:ext uri="{FF2B5EF4-FFF2-40B4-BE49-F238E27FC236}">
                  <a16:creationId xmlns:a16="http://schemas.microsoft.com/office/drawing/2014/main" id="{C7F308BE-2134-4BC6-A19A-BE60B844B96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1842373" y="3712322"/>
              <a:ext cx="1708035" cy="1556765"/>
            </a:xfrm>
            <a:prstGeom prst="bentConnector3">
              <a:avLst>
                <a:gd name="adj1" fmla="val 2413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Image 0" descr=" ">
            <a:extLst>
              <a:ext uri="{FF2B5EF4-FFF2-40B4-BE49-F238E27FC236}">
                <a16:creationId xmlns:a16="http://schemas.microsoft.com/office/drawing/2014/main" id="{694768FD-D3BC-4264-B054-27C107A11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791" y="3329062"/>
            <a:ext cx="234397" cy="288171"/>
          </a:xfrm>
          <a:prstGeom prst="rect">
            <a:avLst/>
          </a:prstGeom>
        </p:spPr>
      </p:pic>
      <p:sp>
        <p:nvSpPr>
          <p:cNvPr id="35" name="Text 9">
            <a:extLst>
              <a:ext uri="{FF2B5EF4-FFF2-40B4-BE49-F238E27FC236}">
                <a16:creationId xmlns:a16="http://schemas.microsoft.com/office/drawing/2014/main" id="{CD25F558-5B42-4D13-B84B-E8452E9B7EC3}"/>
              </a:ext>
            </a:extLst>
          </p:cNvPr>
          <p:cNvSpPr/>
          <p:nvPr/>
        </p:nvSpPr>
        <p:spPr>
          <a:xfrm>
            <a:off x="966695" y="3365036"/>
            <a:ext cx="2701880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Цель: </a:t>
            </a:r>
            <a:b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</a:b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Поиск функции f , которая наилучшим образом приближает зависимость между x и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5BAA3D-EAD3-4DAF-A0A3-083FEDD35654}"/>
                  </a:ext>
                </a:extLst>
              </p:cNvPr>
              <p:cNvSpPr txBox="1"/>
              <p:nvPr/>
            </p:nvSpPr>
            <p:spPr>
              <a:xfrm>
                <a:off x="966695" y="4634843"/>
                <a:ext cx="1701235" cy="5077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99" kern="0" spc="-64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pitchFamily="18" charset="0"/>
                        <a:ea typeface="Styrene A LC Medium" pitchFamily="34" charset="-122"/>
                        <a:cs typeface="Styrene A LC Medium" pitchFamily="34" charset="-120"/>
                      </a:rPr>
                      <m:t>𝑓</m:t>
                    </m:r>
                    <m:r>
                      <a:rPr lang="en-US" sz="3299" kern="0" spc="-64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pitchFamily="18" charset="0"/>
                        <a:ea typeface="Styrene A LC Medium" pitchFamily="34" charset="-122"/>
                        <a:cs typeface="Styrene A LC Medium" pitchFamily="34" charset="-120"/>
                      </a:rPr>
                      <m:t> :</m:t>
                    </m:r>
                    <m:r>
                      <a:rPr lang="en-US" sz="3299" kern="0" spc="-64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pitchFamily="18" charset="0"/>
                        <a:ea typeface="Styrene A LC Medium" pitchFamily="34" charset="-122"/>
                        <a:cs typeface="Styrene A LC Medium" pitchFamily="34" charset="-120"/>
                      </a:rPr>
                      <m:t>𝑋</m:t>
                    </m:r>
                    <m:r>
                      <a:rPr lang="en-US" sz="3299" kern="0" spc="-64">
                        <a:solidFill>
                          <a:srgbClr val="000000">
                            <a:alpha val="100000"/>
                          </a:srgbClr>
                        </a:solidFill>
                        <a:latin typeface="Cambria Math" panose="02040503050406030204" pitchFamily="18" charset="0"/>
                        <a:ea typeface="Styrene A LC Medium" pitchFamily="34" charset="-122"/>
                        <a:cs typeface="Styrene A LC Medium" pitchFamily="34" charset="-120"/>
                      </a:rPr>
                      <m:t> →</m:t>
                    </m:r>
                  </m:oMath>
                </a14:m>
                <a:r>
                  <a:rPr lang="en-US" sz="3299" kern="0" spc="-64" dirty="0">
                    <a:solidFill>
                      <a:srgbClr val="000000">
                        <a:alpha val="100000"/>
                      </a:srgbClr>
                    </a:solidFill>
                    <a:latin typeface="Styrene A LC Bold"/>
                    <a:ea typeface="Styrene A LC Medium" pitchFamily="34" charset="-122"/>
                    <a:cs typeface="Styrene A LC Medium" pitchFamily="34" charset="-120"/>
                  </a:rPr>
                  <a:t> Y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D5BAA3D-EAD3-4DAF-A0A3-083FEDD35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95" y="4634843"/>
                <a:ext cx="1701235" cy="507703"/>
              </a:xfrm>
              <a:prstGeom prst="rect">
                <a:avLst/>
              </a:prstGeom>
              <a:blipFill>
                <a:blip r:embed="rId8"/>
                <a:stretch>
                  <a:fillRect l="-358" t="-23810" r="-1433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808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12" name="Image 0" descr=" ">
            <a:extLst>
              <a:ext uri="{FF2B5EF4-FFF2-40B4-BE49-F238E27FC236}">
                <a16:creationId xmlns:a16="http://schemas.microsoft.com/office/drawing/2014/main" id="{C7B4596E-43AF-4443-9A3C-B4B5794B3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9" y="1335894"/>
            <a:ext cx="234397" cy="288171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E690617F-C0CA-4CAB-80EC-30EB138AD7A2}"/>
              </a:ext>
            </a:extLst>
          </p:cNvPr>
          <p:cNvSpPr/>
          <p:nvPr/>
        </p:nvSpPr>
        <p:spPr>
          <a:xfrm>
            <a:off x="938313" y="1371868"/>
            <a:ext cx="3040503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Классификация (</a:t>
            </a:r>
            <a:r>
              <a:rPr lang="en-US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Classification): </a:t>
            </a:r>
            <a:endParaRPr lang="en-US" sz="1600" b="1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21330ABA-E2C4-496C-BE57-23CC45403EDA}"/>
              </a:ext>
            </a:extLst>
          </p:cNvPr>
          <p:cNvSpPr/>
          <p:nvPr/>
        </p:nvSpPr>
        <p:spPr>
          <a:xfrm>
            <a:off x="938313" y="2121886"/>
            <a:ext cx="4200285" cy="131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Модель обучается присваивать входным данным одну из заранее определенных меток классов.</a:t>
            </a:r>
          </a:p>
          <a:p>
            <a:pPr>
              <a:lnSpc>
                <a:spcPts val="2000"/>
              </a:lnSpc>
            </a:pP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Medium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F0502020204030204" pitchFamily="34" charset="0"/>
                <a:ea typeface="Styrene A LC Medium" pitchFamily="34" charset="-122"/>
                <a:cs typeface="Styrene A LC Medium" pitchFamily="34" charset="-120"/>
              </a:rPr>
              <a:t>Примеры включают задачи, такие как определение категории электронного письма (спам или не спам) или распознавание изображений (классификация на категории).</a:t>
            </a:r>
          </a:p>
        </p:txBody>
      </p:sp>
      <p:pic>
        <p:nvPicPr>
          <p:cNvPr id="24" name="Image 0" descr=" ">
            <a:extLst>
              <a:ext uri="{FF2B5EF4-FFF2-40B4-BE49-F238E27FC236}">
                <a16:creationId xmlns:a16="http://schemas.microsoft.com/office/drawing/2014/main" id="{FFA12A6B-D83A-4F65-8A3C-FC1CD34CB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14" y="1335894"/>
            <a:ext cx="234397" cy="288171"/>
          </a:xfrm>
          <a:prstGeom prst="rect">
            <a:avLst/>
          </a:prstGeom>
        </p:spPr>
      </p:pic>
      <p:sp>
        <p:nvSpPr>
          <p:cNvPr id="26" name="Text 9">
            <a:extLst>
              <a:ext uri="{FF2B5EF4-FFF2-40B4-BE49-F238E27FC236}">
                <a16:creationId xmlns:a16="http://schemas.microsoft.com/office/drawing/2014/main" id="{111971F4-FC75-4752-B357-5BB279B6E810}"/>
              </a:ext>
            </a:extLst>
          </p:cNvPr>
          <p:cNvSpPr/>
          <p:nvPr/>
        </p:nvSpPr>
        <p:spPr>
          <a:xfrm>
            <a:off x="5677719" y="1371868"/>
            <a:ext cx="244763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Регрессия (</a:t>
            </a:r>
            <a:r>
              <a:rPr lang="en-US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Regression): </a:t>
            </a:r>
            <a:endParaRPr lang="en-US" sz="1600" b="1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AD9A1491-B1F0-4B34-A4D6-E2CC91AE589E}"/>
              </a:ext>
            </a:extLst>
          </p:cNvPr>
          <p:cNvSpPr/>
          <p:nvPr/>
        </p:nvSpPr>
        <p:spPr>
          <a:xfrm>
            <a:off x="5741756" y="2121886"/>
            <a:ext cx="4630599" cy="131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Модель предсказывает числовое значение на основе входных данных.</a:t>
            </a:r>
          </a:p>
          <a:p>
            <a:pPr>
              <a:lnSpc>
                <a:spcPts val="2000"/>
              </a:lnSpc>
            </a:pP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Arial Nova" panose="020B0504020202020204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Styrene A LC Medium" pitchFamily="34" charset="-122"/>
                <a:cs typeface="Styrene A LC Medium" pitchFamily="34" charset="-120"/>
              </a:rPr>
              <a:t>Примеры включают задачи, такие как прогнозирование цен на недвижимость или предсказание временных рядов, таких как температура и курс валюты.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Обучение с учителем (</a:t>
            </a:r>
            <a:r>
              <a:rPr lang="ru-RU" sz="2400" kern="0" spc="24" dirty="0" err="1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Supervised</a:t>
            </a: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 Learning)</a:t>
            </a:r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969486BF-2710-49E2-8ED9-EEB7867F9EFC}"/>
              </a:ext>
            </a:extLst>
          </p:cNvPr>
          <p:cNvGrpSpPr/>
          <p:nvPr/>
        </p:nvGrpSpPr>
        <p:grpSpPr>
          <a:xfrm>
            <a:off x="5337012" y="4234861"/>
            <a:ext cx="4825308" cy="1986970"/>
            <a:chOff x="1016126" y="8940799"/>
            <a:chExt cx="9651872" cy="3974457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B868B2F0-D00E-4108-8228-935C83309E8A}"/>
                </a:ext>
              </a:extLst>
            </p:cNvPr>
            <p:cNvGrpSpPr/>
            <p:nvPr/>
          </p:nvGrpSpPr>
          <p:grpSpPr>
            <a:xfrm>
              <a:off x="1016126" y="8940799"/>
              <a:ext cx="9651872" cy="3312099"/>
              <a:chOff x="1016126" y="8940799"/>
              <a:chExt cx="9651872" cy="3312099"/>
            </a:xfrm>
          </p:grpSpPr>
          <p:sp>
            <p:nvSpPr>
              <p:cNvPr id="17" name="Text 9">
                <a:extLst>
                  <a:ext uri="{FF2B5EF4-FFF2-40B4-BE49-F238E27FC236}">
                    <a16:creationId xmlns:a16="http://schemas.microsoft.com/office/drawing/2014/main" id="{4DF6B670-497C-4FCF-BCC5-CE728726C970}"/>
                  </a:ext>
                </a:extLst>
              </p:cNvPr>
              <p:cNvSpPr/>
              <p:nvPr/>
            </p:nvSpPr>
            <p:spPr>
              <a:xfrm>
                <a:off x="1876868" y="8940799"/>
                <a:ext cx="6081797" cy="64346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000"/>
                  </a:lnSpc>
                </a:pPr>
                <a:r>
                  <a:rPr lang="ru-RU" sz="1600" b="1" kern="0" spc="-64" dirty="0">
                    <a:solidFill>
                      <a:srgbClr val="000000">
                        <a:alpha val="100000"/>
                      </a:srgbClr>
                    </a:solidFill>
                    <a:latin typeface="Styrene A LC Bold"/>
                    <a:ea typeface="Styrene A LC Medium" pitchFamily="34" charset="-122"/>
                    <a:cs typeface="Styrene A LC Medium" pitchFamily="34" charset="-120"/>
                  </a:rPr>
                  <a:t>С учителем:</a:t>
                </a:r>
                <a:endParaRPr lang="en-US" sz="1600" b="1" dirty="0"/>
              </a:p>
            </p:txBody>
          </p:sp>
          <p:pic>
            <p:nvPicPr>
              <p:cNvPr id="20" name="Image 0" descr=" ">
                <a:extLst>
                  <a:ext uri="{FF2B5EF4-FFF2-40B4-BE49-F238E27FC236}">
                    <a16:creationId xmlns:a16="http://schemas.microsoft.com/office/drawing/2014/main" id="{6CF45268-7654-409E-902B-33B35E373F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16126" y="8940799"/>
                <a:ext cx="567109" cy="567038"/>
              </a:xfrm>
              <a:prstGeom prst="rect">
                <a:avLst/>
              </a:prstGeom>
            </p:spPr>
          </p:pic>
          <p:sp>
            <p:nvSpPr>
              <p:cNvPr id="21" name="Text 9">
                <a:extLst>
                  <a:ext uri="{FF2B5EF4-FFF2-40B4-BE49-F238E27FC236}">
                    <a16:creationId xmlns:a16="http://schemas.microsoft.com/office/drawing/2014/main" id="{3C44D5AB-8535-4EE7-A995-796D69603D33}"/>
                  </a:ext>
                </a:extLst>
              </p:cNvPr>
              <p:cNvSpPr/>
              <p:nvPr/>
            </p:nvSpPr>
            <p:spPr>
              <a:xfrm>
                <a:off x="2266335" y="9628231"/>
                <a:ext cx="8401663" cy="2624667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000"/>
                  </a:lnSpc>
                  <a:buClr>
                    <a:srgbClr val="FF0000"/>
                  </a:buClr>
                </a:pPr>
                <a:r>
                  <a:rPr lang="ru-RU" sz="1600" kern="0" spc="-64" dirty="0">
                    <a:solidFill>
                      <a:srgbClr val="000000">
                        <a:alpha val="100000"/>
                      </a:srgbClr>
                    </a:solidFill>
                    <a:latin typeface="Arial Nova" panose="020B0504020202020204" pitchFamily="34" charset="0"/>
                    <a:ea typeface="Styrene A LC Medium" pitchFamily="34" charset="-122"/>
                    <a:cs typeface="Styrene A LC Medium" pitchFamily="34" charset="-120"/>
                  </a:rPr>
                  <a:t>Классификация</a:t>
                </a:r>
              </a:p>
              <a:p>
                <a:pPr>
                  <a:lnSpc>
                    <a:spcPts val="2000"/>
                  </a:lnSpc>
                  <a:buClr>
                    <a:srgbClr val="FF0000"/>
                  </a:buClr>
                </a:pPr>
                <a:r>
                  <a:rPr lang="ru-RU" sz="1600" b="1" kern="0" spc="-64" dirty="0">
                    <a:solidFill>
                      <a:srgbClr val="000000">
                        <a:alpha val="100000"/>
                      </a:srgbClr>
                    </a:solidFill>
                    <a:latin typeface="Arial Nova" panose="020B0504020202020204" pitchFamily="34" charset="0"/>
                    <a:ea typeface="Styrene A LC Medium" pitchFamily="34" charset="-122"/>
                    <a:cs typeface="Styrene A LC Medium" pitchFamily="34" charset="-120"/>
                  </a:rPr>
                  <a:t>Регрессия</a:t>
                </a:r>
              </a:p>
            </p:txBody>
          </p:sp>
          <p:sp>
            <p:nvSpPr>
              <p:cNvPr id="25" name="Shape 27">
                <a:extLst>
                  <a:ext uri="{FF2B5EF4-FFF2-40B4-BE49-F238E27FC236}">
                    <a16:creationId xmlns:a16="http://schemas.microsoft.com/office/drawing/2014/main" id="{57BBDD00-3E8A-440F-AA26-1D083A756B9D}"/>
                  </a:ext>
                </a:extLst>
              </p:cNvPr>
              <p:cNvSpPr/>
              <p:nvPr/>
            </p:nvSpPr>
            <p:spPr>
              <a:xfrm>
                <a:off x="1876870" y="9799730"/>
                <a:ext cx="203225" cy="203200"/>
              </a:xfrm>
              <a:prstGeom prst="ellipse">
                <a:avLst/>
              </a:prstGeom>
              <a:solidFill>
                <a:srgbClr val="FF1000">
                  <a:alpha val="100000"/>
                </a:srgbClr>
              </a:solidFill>
              <a:ln/>
            </p:spPr>
            <p:txBody>
              <a:bodyPr/>
              <a:lstStyle/>
              <a:p>
                <a:endParaRPr lang="en-RU" sz="900"/>
              </a:p>
            </p:txBody>
          </p:sp>
          <p:sp>
            <p:nvSpPr>
              <p:cNvPr id="28" name="Shape 27">
                <a:extLst>
                  <a:ext uri="{FF2B5EF4-FFF2-40B4-BE49-F238E27FC236}">
                    <a16:creationId xmlns:a16="http://schemas.microsoft.com/office/drawing/2014/main" id="{2789B55D-DA56-4403-9B19-09AF3CF84256}"/>
                  </a:ext>
                </a:extLst>
              </p:cNvPr>
              <p:cNvSpPr/>
              <p:nvPr/>
            </p:nvSpPr>
            <p:spPr>
              <a:xfrm>
                <a:off x="1876870" y="10319994"/>
                <a:ext cx="203225" cy="203200"/>
              </a:xfrm>
              <a:prstGeom prst="ellipse">
                <a:avLst/>
              </a:prstGeom>
              <a:solidFill>
                <a:srgbClr val="FF1000">
                  <a:alpha val="100000"/>
                </a:srgbClr>
              </a:solidFill>
              <a:ln/>
            </p:spPr>
            <p:txBody>
              <a:bodyPr/>
              <a:lstStyle/>
              <a:p>
                <a:endParaRPr lang="en-RU" sz="90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8BFE4A5-09D5-4A05-AAC4-47FB815FF480}"/>
                </a:ext>
              </a:extLst>
            </p:cNvPr>
            <p:cNvSpPr txBox="1"/>
            <p:nvPr/>
          </p:nvSpPr>
          <p:spPr>
            <a:xfrm>
              <a:off x="2153300" y="10698464"/>
              <a:ext cx="6542997" cy="22167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554" indent="-228554" defTabSz="457109">
                <a:lnSpc>
                  <a:spcPts val="2000"/>
                </a:lnSpc>
                <a:buClr>
                  <a:srgbClr val="FF0000"/>
                </a:buClr>
                <a:buFontTx/>
                <a:buChar char="–"/>
                <a:defRPr/>
              </a:pPr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Arial Nova" panose="020B0504020202020204" pitchFamily="34" charset="0"/>
                  <a:ea typeface="Styrene A LC Medium" pitchFamily="34" charset="-122"/>
                  <a:cs typeface="Styrene A LC Medium" pitchFamily="34" charset="-120"/>
                </a:rPr>
                <a:t>Какого цвета конфета?</a:t>
              </a:r>
            </a:p>
            <a:p>
              <a:pPr marL="228554" indent="-228554" defTabSz="457109">
                <a:lnSpc>
                  <a:spcPts val="2000"/>
                </a:lnSpc>
                <a:buClr>
                  <a:srgbClr val="FF0000"/>
                </a:buClr>
                <a:buFontTx/>
                <a:buChar char="–"/>
                <a:defRPr/>
              </a:pPr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Arial Nova" panose="020B0504020202020204" pitchFamily="34" charset="0"/>
                  <a:ea typeface="Styrene A LC Medium" pitchFamily="34" charset="-122"/>
                  <a:cs typeface="Styrene A LC Medium" pitchFamily="34" charset="-120"/>
                </a:rPr>
                <a:t>Сколько будет стоить квартира?</a:t>
              </a:r>
            </a:p>
            <a:p>
              <a:pPr marL="228554" indent="-228554" defTabSz="457109">
                <a:lnSpc>
                  <a:spcPts val="2000"/>
                </a:lnSpc>
                <a:buClr>
                  <a:srgbClr val="FF0000"/>
                </a:buClr>
                <a:buFontTx/>
                <a:buChar char="–"/>
                <a:defRPr/>
              </a:pPr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Arial Nova" panose="020B0504020202020204" pitchFamily="34" charset="0"/>
                  <a:ea typeface="Styrene A LC Medium" pitchFamily="34" charset="-122"/>
                  <a:cs typeface="Styrene A LC Medium" pitchFamily="34" charset="-120"/>
                </a:rPr>
                <a:t>Какая будет цена на нефть в 2025 году?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1441BC0-BFC2-1471-7E32-00F9EAB03ADA}"/>
              </a:ext>
            </a:extLst>
          </p:cNvPr>
          <p:cNvGrpSpPr/>
          <p:nvPr/>
        </p:nvGrpSpPr>
        <p:grpSpPr>
          <a:xfrm>
            <a:off x="9343487" y="4202254"/>
            <a:ext cx="2562210" cy="2132462"/>
            <a:chOff x="18957663" y="8637221"/>
            <a:chExt cx="2488953" cy="2071492"/>
          </a:xfrm>
        </p:grpSpPr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1FB17F52-842B-4F4D-9337-6489BC1A9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57663" y="8637221"/>
              <a:ext cx="1854" cy="207149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2B3092BB-F161-4643-9F00-E0096BE229E9}"/>
                </a:ext>
              </a:extLst>
            </p:cNvPr>
            <p:cNvCxnSpPr>
              <a:cxnSpLocks/>
            </p:cNvCxnSpPr>
            <p:nvPr/>
          </p:nvCxnSpPr>
          <p:spPr>
            <a:xfrm>
              <a:off x="18959517" y="10708713"/>
              <a:ext cx="2487099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Соединитель: изогнутый 37">
              <a:extLst>
                <a:ext uri="{FF2B5EF4-FFF2-40B4-BE49-F238E27FC236}">
                  <a16:creationId xmlns:a16="http://schemas.microsoft.com/office/drawing/2014/main" id="{98807B96-5405-4DFC-A5BD-2BF992C3939D}"/>
                </a:ext>
              </a:extLst>
            </p:cNvPr>
            <p:cNvCxnSpPr>
              <a:cxnSpLocks/>
            </p:cNvCxnSpPr>
            <p:nvPr/>
          </p:nvCxnSpPr>
          <p:spPr>
            <a:xfrm>
              <a:off x="19306148" y="9036969"/>
              <a:ext cx="1623462" cy="1487257"/>
            </a:xfrm>
            <a:prstGeom prst="curved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Shape 27">
              <a:extLst>
                <a:ext uri="{FF2B5EF4-FFF2-40B4-BE49-F238E27FC236}">
                  <a16:creationId xmlns:a16="http://schemas.microsoft.com/office/drawing/2014/main" id="{DD08AE8F-69A1-4D4B-A58C-EAA08257BB79}"/>
                </a:ext>
              </a:extLst>
            </p:cNvPr>
            <p:cNvSpPr/>
            <p:nvPr/>
          </p:nvSpPr>
          <p:spPr>
            <a:xfrm>
              <a:off x="19207265" y="9157363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41" name="Shape 27">
              <a:extLst>
                <a:ext uri="{FF2B5EF4-FFF2-40B4-BE49-F238E27FC236}">
                  <a16:creationId xmlns:a16="http://schemas.microsoft.com/office/drawing/2014/main" id="{53A1C07E-4C60-4E5A-8FC3-9D8AFC16E276}"/>
                </a:ext>
              </a:extLst>
            </p:cNvPr>
            <p:cNvSpPr/>
            <p:nvPr/>
          </p:nvSpPr>
          <p:spPr>
            <a:xfrm>
              <a:off x="19661430" y="8760320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42" name="Shape 27">
              <a:extLst>
                <a:ext uri="{FF2B5EF4-FFF2-40B4-BE49-F238E27FC236}">
                  <a16:creationId xmlns:a16="http://schemas.microsoft.com/office/drawing/2014/main" id="{BBFD8D9D-77C9-409F-B2EF-A9AEC0012D9C}"/>
                </a:ext>
              </a:extLst>
            </p:cNvPr>
            <p:cNvSpPr/>
            <p:nvPr/>
          </p:nvSpPr>
          <p:spPr>
            <a:xfrm>
              <a:off x="19571723" y="9343037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43" name="Shape 27">
              <a:extLst>
                <a:ext uri="{FF2B5EF4-FFF2-40B4-BE49-F238E27FC236}">
                  <a16:creationId xmlns:a16="http://schemas.microsoft.com/office/drawing/2014/main" id="{19B054BE-8248-4152-87FB-19CC887E16E1}"/>
                </a:ext>
              </a:extLst>
            </p:cNvPr>
            <p:cNvSpPr/>
            <p:nvPr/>
          </p:nvSpPr>
          <p:spPr>
            <a:xfrm>
              <a:off x="20016266" y="8753450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44" name="Shape 27">
              <a:extLst>
                <a:ext uri="{FF2B5EF4-FFF2-40B4-BE49-F238E27FC236}">
                  <a16:creationId xmlns:a16="http://schemas.microsoft.com/office/drawing/2014/main" id="{87187CFB-5F1A-46A8-ABD0-82C090415673}"/>
                </a:ext>
              </a:extLst>
            </p:cNvPr>
            <p:cNvSpPr/>
            <p:nvPr/>
          </p:nvSpPr>
          <p:spPr>
            <a:xfrm>
              <a:off x="19994256" y="9055763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45" name="Shape 27">
              <a:extLst>
                <a:ext uri="{FF2B5EF4-FFF2-40B4-BE49-F238E27FC236}">
                  <a16:creationId xmlns:a16="http://schemas.microsoft.com/office/drawing/2014/main" id="{AF9BB850-8266-47A6-ACAF-2497F629D84C}"/>
                </a:ext>
              </a:extLst>
            </p:cNvPr>
            <p:cNvSpPr/>
            <p:nvPr/>
          </p:nvSpPr>
          <p:spPr>
            <a:xfrm>
              <a:off x="20219491" y="9489280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46" name="Shape 27">
              <a:extLst>
                <a:ext uri="{FF2B5EF4-FFF2-40B4-BE49-F238E27FC236}">
                  <a16:creationId xmlns:a16="http://schemas.microsoft.com/office/drawing/2014/main" id="{B9CA1CF1-6E8B-48EA-9ADC-2BD1B2F66029}"/>
                </a:ext>
              </a:extLst>
            </p:cNvPr>
            <p:cNvSpPr/>
            <p:nvPr/>
          </p:nvSpPr>
          <p:spPr>
            <a:xfrm>
              <a:off x="19789974" y="9741599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47" name="Shape 27">
              <a:extLst>
                <a:ext uri="{FF2B5EF4-FFF2-40B4-BE49-F238E27FC236}">
                  <a16:creationId xmlns:a16="http://schemas.microsoft.com/office/drawing/2014/main" id="{0D2604A5-C0FD-437E-8156-1AF4A51061D3}"/>
                </a:ext>
              </a:extLst>
            </p:cNvPr>
            <p:cNvSpPr/>
            <p:nvPr/>
          </p:nvSpPr>
          <p:spPr>
            <a:xfrm>
              <a:off x="20387153" y="9122868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48" name="Shape 27">
              <a:extLst>
                <a:ext uri="{FF2B5EF4-FFF2-40B4-BE49-F238E27FC236}">
                  <a16:creationId xmlns:a16="http://schemas.microsoft.com/office/drawing/2014/main" id="{1570ACC5-01AA-459F-B884-1D79ADB88F77}"/>
                </a:ext>
              </a:extLst>
            </p:cNvPr>
            <p:cNvSpPr/>
            <p:nvPr/>
          </p:nvSpPr>
          <p:spPr>
            <a:xfrm>
              <a:off x="20387152" y="9950726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49" name="Shape 27">
              <a:extLst>
                <a:ext uri="{FF2B5EF4-FFF2-40B4-BE49-F238E27FC236}">
                  <a16:creationId xmlns:a16="http://schemas.microsoft.com/office/drawing/2014/main" id="{26E6E53B-B564-4223-9F7F-3FCAB1CDB8F1}"/>
                </a:ext>
              </a:extLst>
            </p:cNvPr>
            <p:cNvSpPr/>
            <p:nvPr/>
          </p:nvSpPr>
          <p:spPr>
            <a:xfrm>
              <a:off x="19989706" y="10222716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50" name="Shape 27">
              <a:extLst>
                <a:ext uri="{FF2B5EF4-FFF2-40B4-BE49-F238E27FC236}">
                  <a16:creationId xmlns:a16="http://schemas.microsoft.com/office/drawing/2014/main" id="{024D6249-78CE-4746-B6CB-88822B423A6C}"/>
                </a:ext>
              </a:extLst>
            </p:cNvPr>
            <p:cNvSpPr/>
            <p:nvPr/>
          </p:nvSpPr>
          <p:spPr>
            <a:xfrm>
              <a:off x="20696832" y="10151190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51" name="Shape 27">
              <a:extLst>
                <a:ext uri="{FF2B5EF4-FFF2-40B4-BE49-F238E27FC236}">
                  <a16:creationId xmlns:a16="http://schemas.microsoft.com/office/drawing/2014/main" id="{85577DBA-0D66-42C6-84CC-B959F67F9B8D}"/>
                </a:ext>
              </a:extLst>
            </p:cNvPr>
            <p:cNvSpPr/>
            <p:nvPr/>
          </p:nvSpPr>
          <p:spPr>
            <a:xfrm>
              <a:off x="20645993" y="9611059"/>
              <a:ext cx="203225" cy="203200"/>
            </a:xfrm>
            <a:prstGeom prst="ellipse">
              <a:avLst/>
            </a:prstGeom>
            <a:noFill/>
            <a:ln w="76200">
              <a:solidFill>
                <a:srgbClr val="00FFE8"/>
              </a:solidFill>
            </a:ln>
          </p:spPr>
          <p:txBody>
            <a:bodyPr/>
            <a:lstStyle/>
            <a:p>
              <a:endParaRPr lang="en-RU" sz="900"/>
            </a:p>
          </p:txBody>
        </p:sp>
      </p:grp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17DC21D0-40B0-486D-9546-8DECD9739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234861"/>
            <a:ext cx="1535317" cy="30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23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12" name="Image 0" descr=" ">
            <a:extLst>
              <a:ext uri="{FF2B5EF4-FFF2-40B4-BE49-F238E27FC236}">
                <a16:creationId xmlns:a16="http://schemas.microsoft.com/office/drawing/2014/main" id="{C7B4596E-43AF-4443-9A3C-B4B5794B3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9" y="1335894"/>
            <a:ext cx="234397" cy="288171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E690617F-C0CA-4CAB-80EC-30EB138AD7A2}"/>
              </a:ext>
            </a:extLst>
          </p:cNvPr>
          <p:cNvSpPr/>
          <p:nvPr/>
        </p:nvSpPr>
        <p:spPr>
          <a:xfrm>
            <a:off x="938313" y="1371868"/>
            <a:ext cx="3040503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Вход: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письмо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Идентификация спама</a:t>
            </a:r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26528DD4-1384-4E6F-B9E0-1CF6ABF96BFF}"/>
              </a:ext>
            </a:extLst>
          </p:cNvPr>
          <p:cNvSpPr/>
          <p:nvPr/>
        </p:nvSpPr>
        <p:spPr>
          <a:xfrm>
            <a:off x="962765" y="1818468"/>
            <a:ext cx="3040503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Выход: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спам / не спам</a:t>
            </a:r>
          </a:p>
        </p:txBody>
      </p:sp>
      <p:pic>
        <p:nvPicPr>
          <p:cNvPr id="36" name="Image 0" descr=" ">
            <a:extLst>
              <a:ext uri="{FF2B5EF4-FFF2-40B4-BE49-F238E27FC236}">
                <a16:creationId xmlns:a16="http://schemas.microsoft.com/office/drawing/2014/main" id="{0246DD6E-62BF-4C71-A770-BA54A675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848" y="1818468"/>
            <a:ext cx="283518" cy="283482"/>
          </a:xfrm>
          <a:prstGeom prst="rect">
            <a:avLst/>
          </a:prstGeom>
        </p:spPr>
      </p:pic>
      <p:pic>
        <p:nvPicPr>
          <p:cNvPr id="64" name="Image 1" descr=" ">
            <a:extLst>
              <a:ext uri="{FF2B5EF4-FFF2-40B4-BE49-F238E27FC236}">
                <a16:creationId xmlns:a16="http://schemas.microsoft.com/office/drawing/2014/main" id="{82C61A1C-A675-4A6E-BFB5-DB9D9065D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021" y="2342548"/>
            <a:ext cx="3949355" cy="4515006"/>
          </a:xfrm>
          <a:prstGeom prst="rect">
            <a:avLst/>
          </a:prstGeom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EEBB90CF-CD64-4FBA-2C02-55CCFA330BED}"/>
              </a:ext>
            </a:extLst>
          </p:cNvPr>
          <p:cNvSpPr/>
          <p:nvPr/>
        </p:nvSpPr>
        <p:spPr>
          <a:xfrm>
            <a:off x="507998" y="2781385"/>
            <a:ext cx="8042500" cy="3427603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041DE50F-328F-109C-77ED-19EF8D31978B}"/>
              </a:ext>
            </a:extLst>
          </p:cNvPr>
          <p:cNvSpPr/>
          <p:nvPr/>
        </p:nvSpPr>
        <p:spPr>
          <a:xfrm>
            <a:off x="507998" y="2781384"/>
            <a:ext cx="8042500" cy="803912"/>
          </a:xfrm>
          <a:prstGeom prst="roundRect">
            <a:avLst>
              <a:gd name="adj" fmla="val 18197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4F5B0547-8B7B-AECE-ABEC-C3FFF4B5BBA4}"/>
              </a:ext>
            </a:extLst>
          </p:cNvPr>
          <p:cNvSpPr/>
          <p:nvPr/>
        </p:nvSpPr>
        <p:spPr>
          <a:xfrm>
            <a:off x="878032" y="2929375"/>
            <a:ext cx="7370195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Dear Sir. First, I must solicit your confidence in this transaction, this is by virture of its nature as being utterly confidencial and top secret. …
</a:t>
            </a:r>
            <a:endParaRPr lang="en-US" sz="1600" dirty="0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955D1FFB-0278-2671-C0CF-A45ABF1FA530}"/>
              </a:ext>
            </a:extLst>
          </p:cNvPr>
          <p:cNvSpPr/>
          <p:nvPr/>
        </p:nvSpPr>
        <p:spPr>
          <a:xfrm>
            <a:off x="507998" y="3839266"/>
            <a:ext cx="8042500" cy="803912"/>
          </a:xfrm>
          <a:prstGeom prst="roundRect">
            <a:avLst>
              <a:gd name="adj" fmla="val 18197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AFA87A70-BB25-9675-95DB-36C79C6BF68F}"/>
              </a:ext>
            </a:extLst>
          </p:cNvPr>
          <p:cNvSpPr/>
          <p:nvPr/>
        </p:nvSpPr>
        <p:spPr>
          <a:xfrm>
            <a:off x="878032" y="3987256"/>
            <a:ext cx="7370195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To be removed from future mailings, simply reply to this message and put "remove" in the subject. 99 million email addresses for only $99
</a:t>
            </a:r>
            <a:endParaRPr lang="en-US" sz="1600" dirty="0"/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23D4A938-6B10-58D9-8F75-9A49336F2B0B}"/>
              </a:ext>
            </a:extLst>
          </p:cNvPr>
          <p:cNvSpPr/>
          <p:nvPr/>
        </p:nvSpPr>
        <p:spPr>
          <a:xfrm>
            <a:off x="507998" y="4897147"/>
            <a:ext cx="8042500" cy="1311846"/>
          </a:xfrm>
          <a:prstGeom prst="roundRect">
            <a:avLst>
              <a:gd name="adj" fmla="val 11151"/>
            </a:avLst>
          </a:prstGeom>
          <a:noFill/>
          <a:ln w="38100">
            <a:solidFill>
              <a:srgbClr val="00FFE8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78DEF4FC-F25F-5AE2-4A7B-F387A1A5BDC5}"/>
              </a:ext>
            </a:extLst>
          </p:cNvPr>
          <p:cNvSpPr/>
          <p:nvPr/>
        </p:nvSpPr>
        <p:spPr>
          <a:xfrm>
            <a:off x="878032" y="5045138"/>
            <a:ext cx="7370195" cy="1083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Ok, I know this is blatantly OT but I'm beginning to go insane. Had an old Dell Dimension XPS sitting in the corner and decided to put it to use, I know it was working pre being stuck in the corner, but when I plugged it in, hit the power nothing happened.
</a:t>
            </a:r>
            <a:endParaRPr lang="en-US" sz="1600" dirty="0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707CFF5E-B2D9-D475-7430-79A8956C606D}"/>
              </a:ext>
            </a:extLst>
          </p:cNvPr>
          <p:cNvSpPr/>
          <p:nvPr/>
        </p:nvSpPr>
        <p:spPr>
          <a:xfrm>
            <a:off x="666747" y="3689316"/>
            <a:ext cx="304798" cy="304760"/>
          </a:xfrm>
          <a:prstGeom prst="roundRect">
            <a:avLst>
              <a:gd name="adj" fmla="val 81000"/>
            </a:avLst>
          </a:prstGeom>
          <a:solidFill>
            <a:srgbClr val="EF3124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pic>
        <p:nvPicPr>
          <p:cNvPr id="11" name="Image 0" descr=" ">
            <a:extLst>
              <a:ext uri="{FF2B5EF4-FFF2-40B4-BE49-F238E27FC236}">
                <a16:creationId xmlns:a16="http://schemas.microsoft.com/office/drawing/2014/main" id="{7C4B4F41-85EF-31BD-EB97-92C65E7A3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47" y="3740109"/>
            <a:ext cx="203199" cy="203174"/>
          </a:xfrm>
          <a:prstGeom prst="rect">
            <a:avLst/>
          </a:prstGeom>
        </p:spPr>
      </p:pic>
      <p:sp>
        <p:nvSpPr>
          <p:cNvPr id="14" name="Shape 10">
            <a:extLst>
              <a:ext uri="{FF2B5EF4-FFF2-40B4-BE49-F238E27FC236}">
                <a16:creationId xmlns:a16="http://schemas.microsoft.com/office/drawing/2014/main" id="{8F827836-E8A0-4842-FEC3-7E7898DD3D74}"/>
              </a:ext>
            </a:extLst>
          </p:cNvPr>
          <p:cNvSpPr/>
          <p:nvPr/>
        </p:nvSpPr>
        <p:spPr>
          <a:xfrm>
            <a:off x="666747" y="3689316"/>
            <a:ext cx="304798" cy="304760"/>
          </a:xfrm>
          <a:prstGeom prst="roundRect">
            <a:avLst>
              <a:gd name="adj" fmla="val 81000"/>
            </a:avLst>
          </a:prstGeom>
          <a:solidFill>
            <a:srgbClr val="EF3124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pic>
        <p:nvPicPr>
          <p:cNvPr id="16" name="Image 1" descr=" ">
            <a:extLst>
              <a:ext uri="{FF2B5EF4-FFF2-40B4-BE49-F238E27FC236}">
                <a16:creationId xmlns:a16="http://schemas.microsoft.com/office/drawing/2014/main" id="{EE337871-FA8F-9EA5-61F4-1135800B8F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47" y="3740109"/>
            <a:ext cx="203199" cy="203174"/>
          </a:xfrm>
          <a:prstGeom prst="rect">
            <a:avLst/>
          </a:prstGeom>
        </p:spPr>
      </p:pic>
      <p:sp>
        <p:nvSpPr>
          <p:cNvPr id="17" name="Shape 11">
            <a:extLst>
              <a:ext uri="{FF2B5EF4-FFF2-40B4-BE49-F238E27FC236}">
                <a16:creationId xmlns:a16="http://schemas.microsoft.com/office/drawing/2014/main" id="{FEE76B46-0E7F-A11F-5245-5725939AB9D1}"/>
              </a:ext>
            </a:extLst>
          </p:cNvPr>
          <p:cNvSpPr/>
          <p:nvPr/>
        </p:nvSpPr>
        <p:spPr>
          <a:xfrm>
            <a:off x="666747" y="4749628"/>
            <a:ext cx="304798" cy="304760"/>
          </a:xfrm>
          <a:prstGeom prst="roundRect">
            <a:avLst>
              <a:gd name="adj" fmla="val 81000"/>
            </a:avLst>
          </a:prstGeom>
          <a:solidFill>
            <a:srgbClr val="00FFE8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pic>
        <p:nvPicPr>
          <p:cNvPr id="18" name="Image 2" descr=" ">
            <a:extLst>
              <a:ext uri="{FF2B5EF4-FFF2-40B4-BE49-F238E27FC236}">
                <a16:creationId xmlns:a16="http://schemas.microsoft.com/office/drawing/2014/main" id="{7A9E0871-FB67-69C9-A2E4-EF6B3BD9CB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2947" y="4854389"/>
            <a:ext cx="152399" cy="95238"/>
          </a:xfrm>
          <a:prstGeom prst="rect">
            <a:avLst/>
          </a:prstGeom>
        </p:spPr>
      </p:pic>
      <p:sp>
        <p:nvSpPr>
          <p:cNvPr id="19" name="Shape 12">
            <a:extLst>
              <a:ext uri="{FF2B5EF4-FFF2-40B4-BE49-F238E27FC236}">
                <a16:creationId xmlns:a16="http://schemas.microsoft.com/office/drawing/2014/main" id="{7124FB01-8071-FB77-4678-79598A40670D}"/>
              </a:ext>
            </a:extLst>
          </p:cNvPr>
          <p:cNvSpPr/>
          <p:nvPr/>
        </p:nvSpPr>
        <p:spPr>
          <a:xfrm>
            <a:off x="666747" y="2629004"/>
            <a:ext cx="304798" cy="304760"/>
          </a:xfrm>
          <a:prstGeom prst="roundRect">
            <a:avLst>
              <a:gd name="adj" fmla="val 81000"/>
            </a:avLst>
          </a:prstGeom>
          <a:solidFill>
            <a:srgbClr val="EF3124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pic>
        <p:nvPicPr>
          <p:cNvPr id="20" name="Image 3" descr=" ">
            <a:extLst>
              <a:ext uri="{FF2B5EF4-FFF2-40B4-BE49-F238E27FC236}">
                <a16:creationId xmlns:a16="http://schemas.microsoft.com/office/drawing/2014/main" id="{D0348971-9E59-8222-2855-9EC6F4692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547" y="2679797"/>
            <a:ext cx="203199" cy="2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66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0" descr=" ">
            <a:extLst>
              <a:ext uri="{FF2B5EF4-FFF2-40B4-BE49-F238E27FC236}">
                <a16:creationId xmlns:a16="http://schemas.microsoft.com/office/drawing/2014/main" id="{27C4A514-CDD2-4124-BC3B-D282436D2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6229" y="3806534"/>
            <a:ext cx="9785708" cy="305102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12" name="Image 0" descr=" ">
            <a:extLst>
              <a:ext uri="{FF2B5EF4-FFF2-40B4-BE49-F238E27FC236}">
                <a16:creationId xmlns:a16="http://schemas.microsoft.com/office/drawing/2014/main" id="{C7B4596E-43AF-4443-9A3C-B4B5794B3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0409" y="1335894"/>
            <a:ext cx="234397" cy="288171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E690617F-C0CA-4CAB-80EC-30EB138AD7A2}"/>
              </a:ext>
            </a:extLst>
          </p:cNvPr>
          <p:cNvSpPr/>
          <p:nvPr/>
        </p:nvSpPr>
        <p:spPr>
          <a:xfrm>
            <a:off x="938313" y="1371868"/>
            <a:ext cx="545318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Вход: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Изображение рукописного номера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Распознавание рукописных номеров</a:t>
            </a:r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26528DD4-1384-4E6F-B9E0-1CF6ABF96BFF}"/>
              </a:ext>
            </a:extLst>
          </p:cNvPr>
          <p:cNvSpPr/>
          <p:nvPr/>
        </p:nvSpPr>
        <p:spPr>
          <a:xfrm>
            <a:off x="962765" y="1818468"/>
            <a:ext cx="3040503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Выход: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Число</a:t>
            </a:r>
          </a:p>
        </p:txBody>
      </p:sp>
      <p:pic>
        <p:nvPicPr>
          <p:cNvPr id="36" name="Image 0" descr=" ">
            <a:extLst>
              <a:ext uri="{FF2B5EF4-FFF2-40B4-BE49-F238E27FC236}">
                <a16:creationId xmlns:a16="http://schemas.microsoft.com/office/drawing/2014/main" id="{0246DD6E-62BF-4C71-A770-BA54A6750A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5848" y="1818468"/>
            <a:ext cx="283518" cy="283482"/>
          </a:xfrm>
          <a:prstGeom prst="rect">
            <a:avLst/>
          </a:prstGeom>
        </p:spPr>
      </p:pic>
      <p:pic>
        <p:nvPicPr>
          <p:cNvPr id="64" name="Image 1" descr=" ">
            <a:extLst>
              <a:ext uri="{FF2B5EF4-FFF2-40B4-BE49-F238E27FC236}">
                <a16:creationId xmlns:a16="http://schemas.microsoft.com/office/drawing/2014/main" id="{82C61A1C-A675-4A6E-BFB5-DB9D9065D1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7014" y="781395"/>
            <a:ext cx="5314923" cy="6076159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7CDAA24B-AC92-49DB-A7A9-CC789C4136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409" y="2317917"/>
            <a:ext cx="3988837" cy="395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41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12" name="Image 0" descr=" ">
            <a:extLst>
              <a:ext uri="{FF2B5EF4-FFF2-40B4-BE49-F238E27FC236}">
                <a16:creationId xmlns:a16="http://schemas.microsoft.com/office/drawing/2014/main" id="{C7B4596E-43AF-4443-9A3C-B4B5794B3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9" y="1335894"/>
            <a:ext cx="234397" cy="288171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E690617F-C0CA-4CAB-80EC-30EB138AD7A2}"/>
              </a:ext>
            </a:extLst>
          </p:cNvPr>
          <p:cNvSpPr/>
          <p:nvPr/>
        </p:nvSpPr>
        <p:spPr>
          <a:xfrm>
            <a:off x="938313" y="1371868"/>
            <a:ext cx="545318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Вход: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площадь квадрата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Стоимость жилого недвижимого имущества</a:t>
            </a:r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26528DD4-1384-4E6F-B9E0-1CF6ABF96BFF}"/>
              </a:ext>
            </a:extLst>
          </p:cNvPr>
          <p:cNvSpPr/>
          <p:nvPr/>
        </p:nvSpPr>
        <p:spPr>
          <a:xfrm>
            <a:off x="962765" y="1818468"/>
            <a:ext cx="3040503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Выход: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стоимость квартиры</a:t>
            </a:r>
          </a:p>
        </p:txBody>
      </p:sp>
      <p:pic>
        <p:nvPicPr>
          <p:cNvPr id="36" name="Image 0" descr=" ">
            <a:extLst>
              <a:ext uri="{FF2B5EF4-FFF2-40B4-BE49-F238E27FC236}">
                <a16:creationId xmlns:a16="http://schemas.microsoft.com/office/drawing/2014/main" id="{0246DD6E-62BF-4C71-A770-BA54A675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848" y="1818468"/>
            <a:ext cx="283518" cy="283482"/>
          </a:xfrm>
          <a:prstGeom prst="rect">
            <a:avLst/>
          </a:prstGeom>
        </p:spPr>
      </p:pic>
      <p:pic>
        <p:nvPicPr>
          <p:cNvPr id="64" name="Image 1" descr=" ">
            <a:extLst>
              <a:ext uri="{FF2B5EF4-FFF2-40B4-BE49-F238E27FC236}">
                <a16:creationId xmlns:a16="http://schemas.microsoft.com/office/drawing/2014/main" id="{82C61A1C-A675-4A6E-BFB5-DB9D9065D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2917" y="1999963"/>
            <a:ext cx="4249019" cy="4857590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88999138-39F7-43AE-8417-34E106987BDD}"/>
              </a:ext>
            </a:extLst>
          </p:cNvPr>
          <p:cNvCxnSpPr/>
          <p:nvPr/>
        </p:nvCxnSpPr>
        <p:spPr>
          <a:xfrm flipV="1">
            <a:off x="1293084" y="2563804"/>
            <a:ext cx="0" cy="28884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F048BA2E-A6DE-4E86-B9B7-9BD9E75EBA3A}"/>
              </a:ext>
            </a:extLst>
          </p:cNvPr>
          <p:cNvCxnSpPr>
            <a:cxnSpLocks/>
          </p:cNvCxnSpPr>
          <p:nvPr/>
        </p:nvCxnSpPr>
        <p:spPr>
          <a:xfrm>
            <a:off x="1284619" y="5443805"/>
            <a:ext cx="642536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9">
            <a:extLst>
              <a:ext uri="{FF2B5EF4-FFF2-40B4-BE49-F238E27FC236}">
                <a16:creationId xmlns:a16="http://schemas.microsoft.com/office/drawing/2014/main" id="{6B0E3362-ADA3-4BFF-A277-540ABBEDDCCF}"/>
              </a:ext>
            </a:extLst>
          </p:cNvPr>
          <p:cNvSpPr/>
          <p:nvPr/>
        </p:nvSpPr>
        <p:spPr>
          <a:xfrm rot="16200000">
            <a:off x="-1168136" y="3655759"/>
            <a:ext cx="3040503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Price (1000’s)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C0E37BA9-C328-41A0-83C5-F6089E465B48}"/>
              </a:ext>
            </a:extLst>
          </p:cNvPr>
          <p:cNvSpPr/>
          <p:nvPr/>
        </p:nvSpPr>
        <p:spPr>
          <a:xfrm>
            <a:off x="1340292" y="6196900"/>
            <a:ext cx="6314017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Size (feet²)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865F989-C87F-4C32-8ED4-10F9E5772229}"/>
              </a:ext>
            </a:extLst>
          </p:cNvPr>
          <p:cNvCxnSpPr>
            <a:cxnSpLocks/>
          </p:cNvCxnSpPr>
          <p:nvPr/>
        </p:nvCxnSpPr>
        <p:spPr>
          <a:xfrm flipV="1">
            <a:off x="1724766" y="3081572"/>
            <a:ext cx="5265644" cy="1888161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A23E655-B281-4DA8-BE64-DA3CD2A8147D}"/>
              </a:ext>
            </a:extLst>
          </p:cNvPr>
          <p:cNvCxnSpPr>
            <a:cxnSpLocks/>
          </p:cNvCxnSpPr>
          <p:nvPr/>
        </p:nvCxnSpPr>
        <p:spPr>
          <a:xfrm flipV="1">
            <a:off x="2179161" y="5353057"/>
            <a:ext cx="0" cy="18149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646AEA4A-C87C-4C63-BB2C-3EB46257F3DB}"/>
              </a:ext>
            </a:extLst>
          </p:cNvPr>
          <p:cNvCxnSpPr>
            <a:cxnSpLocks/>
          </p:cNvCxnSpPr>
          <p:nvPr/>
        </p:nvCxnSpPr>
        <p:spPr>
          <a:xfrm flipV="1">
            <a:off x="3211960" y="5361523"/>
            <a:ext cx="0" cy="18149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7162EFEE-7EBA-404F-AF67-3BFB76B1D550}"/>
              </a:ext>
            </a:extLst>
          </p:cNvPr>
          <p:cNvCxnSpPr>
            <a:cxnSpLocks/>
          </p:cNvCxnSpPr>
          <p:nvPr/>
        </p:nvCxnSpPr>
        <p:spPr>
          <a:xfrm flipV="1">
            <a:off x="4204294" y="5361523"/>
            <a:ext cx="0" cy="18149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948C5DCE-05A9-4993-8F8C-78D7288669B8}"/>
              </a:ext>
            </a:extLst>
          </p:cNvPr>
          <p:cNvCxnSpPr>
            <a:cxnSpLocks/>
          </p:cNvCxnSpPr>
          <p:nvPr/>
        </p:nvCxnSpPr>
        <p:spPr>
          <a:xfrm flipV="1">
            <a:off x="5245559" y="5344591"/>
            <a:ext cx="0" cy="18149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8E397CF1-9453-41D3-B17A-A67A8DCB11DE}"/>
              </a:ext>
            </a:extLst>
          </p:cNvPr>
          <p:cNvCxnSpPr>
            <a:cxnSpLocks/>
          </p:cNvCxnSpPr>
          <p:nvPr/>
        </p:nvCxnSpPr>
        <p:spPr>
          <a:xfrm flipV="1">
            <a:off x="6288561" y="5344591"/>
            <a:ext cx="0" cy="18149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E5238A24-A27C-4094-A500-FEB498337BD8}"/>
              </a:ext>
            </a:extLst>
          </p:cNvPr>
          <p:cNvCxnSpPr>
            <a:cxnSpLocks/>
          </p:cNvCxnSpPr>
          <p:nvPr/>
        </p:nvCxnSpPr>
        <p:spPr>
          <a:xfrm flipV="1">
            <a:off x="1199963" y="4899636"/>
            <a:ext cx="186242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>
            <a:extLst>
              <a:ext uri="{FF2B5EF4-FFF2-40B4-BE49-F238E27FC236}">
                <a16:creationId xmlns:a16="http://schemas.microsoft.com/office/drawing/2014/main" id="{86E6C310-16EE-4B78-B239-A5F8DA161C56}"/>
              </a:ext>
            </a:extLst>
          </p:cNvPr>
          <p:cNvCxnSpPr>
            <a:cxnSpLocks/>
          </p:cNvCxnSpPr>
          <p:nvPr/>
        </p:nvCxnSpPr>
        <p:spPr>
          <a:xfrm flipV="1">
            <a:off x="1191498" y="4192761"/>
            <a:ext cx="186242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8A3B9E9C-E31C-4343-9577-770847724B4D}"/>
              </a:ext>
            </a:extLst>
          </p:cNvPr>
          <p:cNvCxnSpPr>
            <a:cxnSpLocks/>
          </p:cNvCxnSpPr>
          <p:nvPr/>
        </p:nvCxnSpPr>
        <p:spPr>
          <a:xfrm flipV="1">
            <a:off x="1209723" y="3618723"/>
            <a:ext cx="186242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6AFE6AB9-423F-4BAD-9D16-7B96FFEE74F7}"/>
              </a:ext>
            </a:extLst>
          </p:cNvPr>
          <p:cNvCxnSpPr>
            <a:cxnSpLocks/>
          </p:cNvCxnSpPr>
          <p:nvPr/>
        </p:nvCxnSpPr>
        <p:spPr>
          <a:xfrm flipV="1">
            <a:off x="1209724" y="2911849"/>
            <a:ext cx="186242" cy="0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9">
            <a:extLst>
              <a:ext uri="{FF2B5EF4-FFF2-40B4-BE49-F238E27FC236}">
                <a16:creationId xmlns:a16="http://schemas.microsoft.com/office/drawing/2014/main" id="{4C43B8A4-5494-40AF-A5C3-6F9F8DB1462D}"/>
              </a:ext>
            </a:extLst>
          </p:cNvPr>
          <p:cNvSpPr/>
          <p:nvPr/>
        </p:nvSpPr>
        <p:spPr>
          <a:xfrm>
            <a:off x="1136159" y="5507125"/>
            <a:ext cx="395252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37" name="Text 9">
            <a:extLst>
              <a:ext uri="{FF2B5EF4-FFF2-40B4-BE49-F238E27FC236}">
                <a16:creationId xmlns:a16="http://schemas.microsoft.com/office/drawing/2014/main" id="{B0CE4ACF-F49F-4115-B168-32C167D6CF3A}"/>
              </a:ext>
            </a:extLst>
          </p:cNvPr>
          <p:cNvSpPr/>
          <p:nvPr/>
        </p:nvSpPr>
        <p:spPr>
          <a:xfrm>
            <a:off x="952795" y="5290717"/>
            <a:ext cx="319062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1D696F8D-58A5-40F8-9E55-B7EB8E772CA4}"/>
              </a:ext>
            </a:extLst>
          </p:cNvPr>
          <p:cNvSpPr/>
          <p:nvPr/>
        </p:nvSpPr>
        <p:spPr>
          <a:xfrm>
            <a:off x="648409" y="4777189"/>
            <a:ext cx="500761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100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39" name="Text 9">
            <a:extLst>
              <a:ext uri="{FF2B5EF4-FFF2-40B4-BE49-F238E27FC236}">
                <a16:creationId xmlns:a16="http://schemas.microsoft.com/office/drawing/2014/main" id="{E86F3166-1361-44D8-9D4E-EEBF7486EB57}"/>
              </a:ext>
            </a:extLst>
          </p:cNvPr>
          <p:cNvSpPr/>
          <p:nvPr/>
        </p:nvSpPr>
        <p:spPr>
          <a:xfrm>
            <a:off x="758490" y="4076200"/>
            <a:ext cx="390680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200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40" name="Text 9">
            <a:extLst>
              <a:ext uri="{FF2B5EF4-FFF2-40B4-BE49-F238E27FC236}">
                <a16:creationId xmlns:a16="http://schemas.microsoft.com/office/drawing/2014/main" id="{8C0B90EF-DED1-4DB5-87D3-42B681695B09}"/>
              </a:ext>
            </a:extLst>
          </p:cNvPr>
          <p:cNvSpPr/>
          <p:nvPr/>
        </p:nvSpPr>
        <p:spPr>
          <a:xfrm>
            <a:off x="715243" y="3521509"/>
            <a:ext cx="432286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300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E44B54D0-C149-4AE9-B4DE-DC579E0CA744}"/>
              </a:ext>
            </a:extLst>
          </p:cNvPr>
          <p:cNvSpPr/>
          <p:nvPr/>
        </p:nvSpPr>
        <p:spPr>
          <a:xfrm>
            <a:off x="700559" y="2815260"/>
            <a:ext cx="436387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400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83E1C445-F57B-4C26-A65E-B1BC30A93D8A}"/>
              </a:ext>
            </a:extLst>
          </p:cNvPr>
          <p:cNvSpPr/>
          <p:nvPr/>
        </p:nvSpPr>
        <p:spPr>
          <a:xfrm>
            <a:off x="1954882" y="5568895"/>
            <a:ext cx="434891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500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43" name="Text 9">
            <a:extLst>
              <a:ext uri="{FF2B5EF4-FFF2-40B4-BE49-F238E27FC236}">
                <a16:creationId xmlns:a16="http://schemas.microsoft.com/office/drawing/2014/main" id="{83A8E6E9-D24E-4568-AEF3-336D7517077D}"/>
              </a:ext>
            </a:extLst>
          </p:cNvPr>
          <p:cNvSpPr/>
          <p:nvPr/>
        </p:nvSpPr>
        <p:spPr>
          <a:xfrm>
            <a:off x="2979380" y="5585826"/>
            <a:ext cx="647808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1000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44" name="Text 9">
            <a:extLst>
              <a:ext uri="{FF2B5EF4-FFF2-40B4-BE49-F238E27FC236}">
                <a16:creationId xmlns:a16="http://schemas.microsoft.com/office/drawing/2014/main" id="{B3874D5F-52F0-45C6-A3AD-4CD49A6F70C7}"/>
              </a:ext>
            </a:extLst>
          </p:cNvPr>
          <p:cNvSpPr/>
          <p:nvPr/>
        </p:nvSpPr>
        <p:spPr>
          <a:xfrm>
            <a:off x="3985990" y="5626967"/>
            <a:ext cx="584050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1500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45" name="Text 9">
            <a:extLst>
              <a:ext uri="{FF2B5EF4-FFF2-40B4-BE49-F238E27FC236}">
                <a16:creationId xmlns:a16="http://schemas.microsoft.com/office/drawing/2014/main" id="{14BDC0BF-35EF-4670-9166-C136AF9D5BCF}"/>
              </a:ext>
            </a:extLst>
          </p:cNvPr>
          <p:cNvSpPr/>
          <p:nvPr/>
        </p:nvSpPr>
        <p:spPr>
          <a:xfrm>
            <a:off x="4915117" y="5625300"/>
            <a:ext cx="660883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2000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46" name="Text 9">
            <a:extLst>
              <a:ext uri="{FF2B5EF4-FFF2-40B4-BE49-F238E27FC236}">
                <a16:creationId xmlns:a16="http://schemas.microsoft.com/office/drawing/2014/main" id="{38577775-BA77-40C9-BE17-BC501F570E6E}"/>
              </a:ext>
            </a:extLst>
          </p:cNvPr>
          <p:cNvSpPr/>
          <p:nvPr/>
        </p:nvSpPr>
        <p:spPr>
          <a:xfrm>
            <a:off x="6016534" y="5625607"/>
            <a:ext cx="544053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2500</a:t>
            </a:r>
            <a:endParaRPr lang="ru-RU" sz="1600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161A5DDB-F83B-4280-B74F-115C69F0F101}"/>
              </a:ext>
            </a:extLst>
          </p:cNvPr>
          <p:cNvCxnSpPr/>
          <p:nvPr/>
        </p:nvCxnSpPr>
        <p:spPr>
          <a:xfrm>
            <a:off x="1322705" y="4476973"/>
            <a:ext cx="1583414" cy="0"/>
          </a:xfrm>
          <a:prstGeom prst="line">
            <a:avLst/>
          </a:prstGeom>
          <a:ln w="76200">
            <a:solidFill>
              <a:srgbClr val="8888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8A03964C-0666-49B9-8F9C-11E390E5E1A4}"/>
              </a:ext>
            </a:extLst>
          </p:cNvPr>
          <p:cNvCxnSpPr>
            <a:cxnSpLocks/>
          </p:cNvCxnSpPr>
          <p:nvPr/>
        </p:nvCxnSpPr>
        <p:spPr>
          <a:xfrm flipV="1">
            <a:off x="2854958" y="4559256"/>
            <a:ext cx="2884" cy="821229"/>
          </a:xfrm>
          <a:prstGeom prst="line">
            <a:avLst/>
          </a:prstGeom>
          <a:ln w="76200">
            <a:solidFill>
              <a:srgbClr val="88888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 9">
            <a:extLst>
              <a:ext uri="{FF2B5EF4-FFF2-40B4-BE49-F238E27FC236}">
                <a16:creationId xmlns:a16="http://schemas.microsoft.com/office/drawing/2014/main" id="{4F787E60-E39D-45C1-8956-52F2B37B9B00}"/>
              </a:ext>
            </a:extLst>
          </p:cNvPr>
          <p:cNvSpPr/>
          <p:nvPr/>
        </p:nvSpPr>
        <p:spPr>
          <a:xfrm>
            <a:off x="2556822" y="5565339"/>
            <a:ext cx="390680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b="1" kern="0" spc="-64" dirty="0">
                <a:solidFill>
                  <a:srgbClr val="FF0000"/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750</a:t>
            </a:r>
            <a:endParaRPr lang="ru-RU" sz="1600" b="1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52" name="Text 9">
            <a:extLst>
              <a:ext uri="{FF2B5EF4-FFF2-40B4-BE49-F238E27FC236}">
                <a16:creationId xmlns:a16="http://schemas.microsoft.com/office/drawing/2014/main" id="{2EF24E8C-E1B0-4E97-AB89-642CEAF47E39}"/>
              </a:ext>
            </a:extLst>
          </p:cNvPr>
          <p:cNvSpPr/>
          <p:nvPr/>
        </p:nvSpPr>
        <p:spPr>
          <a:xfrm>
            <a:off x="812880" y="4338291"/>
            <a:ext cx="390680" cy="292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400" b="1" kern="0" spc="-64" dirty="0">
                <a:solidFill>
                  <a:srgbClr val="FF0000"/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160</a:t>
            </a:r>
            <a:endParaRPr lang="ru-RU" sz="1400" b="1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2DDEABC1-D647-4CCD-B7FE-3652F725C1AE}"/>
              </a:ext>
            </a:extLst>
          </p:cNvPr>
          <p:cNvGrpSpPr/>
          <p:nvPr/>
        </p:nvGrpSpPr>
        <p:grpSpPr>
          <a:xfrm>
            <a:off x="2386435" y="4786646"/>
            <a:ext cx="149040" cy="113412"/>
            <a:chOff x="4729138" y="7401464"/>
            <a:chExt cx="298118" cy="226853"/>
          </a:xfrm>
        </p:grpSpPr>
        <p:cxnSp>
          <p:nvCxnSpPr>
            <p:cNvPr id="53" name="Прямая соединительная линия 52">
              <a:extLst>
                <a:ext uri="{FF2B5EF4-FFF2-40B4-BE49-F238E27FC236}">
                  <a16:creationId xmlns:a16="http://schemas.microsoft.com/office/drawing/2014/main" id="{DB484E65-6B1B-4FE5-9F3B-20B6F9B4C0EB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55">
              <a:extLst>
                <a:ext uri="{FF2B5EF4-FFF2-40B4-BE49-F238E27FC236}">
                  <a16:creationId xmlns:a16="http://schemas.microsoft.com/office/drawing/2014/main" id="{B3EE17BD-0DB6-4778-B193-863B13E97C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10047EF8-1ECD-4362-839E-C27F7542784E}"/>
              </a:ext>
            </a:extLst>
          </p:cNvPr>
          <p:cNvGrpSpPr/>
          <p:nvPr/>
        </p:nvGrpSpPr>
        <p:grpSpPr>
          <a:xfrm>
            <a:off x="2541519" y="4507584"/>
            <a:ext cx="149040" cy="113412"/>
            <a:chOff x="4729138" y="7401464"/>
            <a:chExt cx="298118" cy="226853"/>
          </a:xfrm>
        </p:grpSpPr>
        <p:cxnSp>
          <p:nvCxnSpPr>
            <p:cNvPr id="59" name="Прямая соединительная линия 58">
              <a:extLst>
                <a:ext uri="{FF2B5EF4-FFF2-40B4-BE49-F238E27FC236}">
                  <a16:creationId xmlns:a16="http://schemas.microsoft.com/office/drawing/2014/main" id="{69AAD158-DE7F-4107-87AD-2C1897AB32B1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Прямая соединительная линия 59">
              <a:extLst>
                <a:ext uri="{FF2B5EF4-FFF2-40B4-BE49-F238E27FC236}">
                  <a16:creationId xmlns:a16="http://schemas.microsoft.com/office/drawing/2014/main" id="{CB5751C0-0E0A-4303-A207-5FA148258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1814F86D-B4EF-47AA-8F83-E2B0D9B7ACDC}"/>
              </a:ext>
            </a:extLst>
          </p:cNvPr>
          <p:cNvGrpSpPr/>
          <p:nvPr/>
        </p:nvGrpSpPr>
        <p:grpSpPr>
          <a:xfrm>
            <a:off x="2711643" y="4014823"/>
            <a:ext cx="149040" cy="113412"/>
            <a:chOff x="4729138" y="7401464"/>
            <a:chExt cx="298118" cy="226853"/>
          </a:xfrm>
        </p:grpSpPr>
        <p:cxnSp>
          <p:nvCxnSpPr>
            <p:cNvPr id="62" name="Прямая соединительная линия 61">
              <a:extLst>
                <a:ext uri="{FF2B5EF4-FFF2-40B4-BE49-F238E27FC236}">
                  <a16:creationId xmlns:a16="http://schemas.microsoft.com/office/drawing/2014/main" id="{70A0CDEB-00E4-4502-8E59-9FB986191214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Прямая соединительная линия 64">
              <a:extLst>
                <a:ext uri="{FF2B5EF4-FFF2-40B4-BE49-F238E27FC236}">
                  <a16:creationId xmlns:a16="http://schemas.microsoft.com/office/drawing/2014/main" id="{99BB6241-9B06-48C4-821F-CDCCCB66C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7350AB10-1C21-4AFA-A34C-70E5CD95EFED}"/>
              </a:ext>
            </a:extLst>
          </p:cNvPr>
          <p:cNvGrpSpPr/>
          <p:nvPr/>
        </p:nvGrpSpPr>
        <p:grpSpPr>
          <a:xfrm>
            <a:off x="3148230" y="3977602"/>
            <a:ext cx="149040" cy="113412"/>
            <a:chOff x="4729138" y="7401464"/>
            <a:chExt cx="298118" cy="226853"/>
          </a:xfrm>
        </p:grpSpPr>
        <p:cxnSp>
          <p:nvCxnSpPr>
            <p:cNvPr id="67" name="Прямая соединительная линия 66">
              <a:extLst>
                <a:ext uri="{FF2B5EF4-FFF2-40B4-BE49-F238E27FC236}">
                  <a16:creationId xmlns:a16="http://schemas.microsoft.com/office/drawing/2014/main" id="{4204DEDA-7F90-470A-9A10-6E301178E9E5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7344788E-DFC3-4BFE-8A96-3D619726B3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ECE61AD6-D1B4-4700-AFCF-834266EEEC03}"/>
              </a:ext>
            </a:extLst>
          </p:cNvPr>
          <p:cNvGrpSpPr/>
          <p:nvPr/>
        </p:nvGrpSpPr>
        <p:grpSpPr>
          <a:xfrm>
            <a:off x="3573408" y="3912241"/>
            <a:ext cx="149040" cy="113412"/>
            <a:chOff x="4729138" y="7401464"/>
            <a:chExt cx="298118" cy="226853"/>
          </a:xfrm>
        </p:grpSpPr>
        <p:cxnSp>
          <p:nvCxnSpPr>
            <p:cNvPr id="70" name="Прямая соединительная линия 69">
              <a:extLst>
                <a:ext uri="{FF2B5EF4-FFF2-40B4-BE49-F238E27FC236}">
                  <a16:creationId xmlns:a16="http://schemas.microsoft.com/office/drawing/2014/main" id="{0CBE655A-A335-457C-8243-4112D8999BEB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единительная линия 70">
              <a:extLst>
                <a:ext uri="{FF2B5EF4-FFF2-40B4-BE49-F238E27FC236}">
                  <a16:creationId xmlns:a16="http://schemas.microsoft.com/office/drawing/2014/main" id="{A399A55A-933A-473A-A025-68EBC385E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AB356C98-1192-46AB-9246-37A4E926FE66}"/>
              </a:ext>
            </a:extLst>
          </p:cNvPr>
          <p:cNvGrpSpPr/>
          <p:nvPr/>
        </p:nvGrpSpPr>
        <p:grpSpPr>
          <a:xfrm>
            <a:off x="4012808" y="3808710"/>
            <a:ext cx="149040" cy="113412"/>
            <a:chOff x="4729138" y="7401464"/>
            <a:chExt cx="298118" cy="226853"/>
          </a:xfrm>
        </p:grpSpPr>
        <p:cxnSp>
          <p:nvCxnSpPr>
            <p:cNvPr id="73" name="Прямая соединительная линия 72">
              <a:extLst>
                <a:ext uri="{FF2B5EF4-FFF2-40B4-BE49-F238E27FC236}">
                  <a16:creationId xmlns:a16="http://schemas.microsoft.com/office/drawing/2014/main" id="{A4E07C40-1962-419B-84BE-CEA978AD9B45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Прямая соединительная линия 73">
              <a:extLst>
                <a:ext uri="{FF2B5EF4-FFF2-40B4-BE49-F238E27FC236}">
                  <a16:creationId xmlns:a16="http://schemas.microsoft.com/office/drawing/2014/main" id="{B141E5EE-FF01-4FD8-8E06-942885118A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0A58B59F-82AB-4554-8015-536AB59E0021}"/>
              </a:ext>
            </a:extLst>
          </p:cNvPr>
          <p:cNvGrpSpPr/>
          <p:nvPr/>
        </p:nvGrpSpPr>
        <p:grpSpPr>
          <a:xfrm>
            <a:off x="4451397" y="3545640"/>
            <a:ext cx="149040" cy="113412"/>
            <a:chOff x="4729138" y="7401464"/>
            <a:chExt cx="298118" cy="226853"/>
          </a:xfrm>
        </p:grpSpPr>
        <p:cxnSp>
          <p:nvCxnSpPr>
            <p:cNvPr id="76" name="Прямая соединительная линия 75">
              <a:extLst>
                <a:ext uri="{FF2B5EF4-FFF2-40B4-BE49-F238E27FC236}">
                  <a16:creationId xmlns:a16="http://schemas.microsoft.com/office/drawing/2014/main" id="{F295F532-74E5-493F-B252-0DAC6125C67C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Прямая соединительная линия 76">
              <a:extLst>
                <a:ext uri="{FF2B5EF4-FFF2-40B4-BE49-F238E27FC236}">
                  <a16:creationId xmlns:a16="http://schemas.microsoft.com/office/drawing/2014/main" id="{047C229A-C6E1-4356-BCAC-A3FDC5787E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B0EAB86A-F0C2-4EF4-858F-189BFDD04A7B}"/>
              </a:ext>
            </a:extLst>
          </p:cNvPr>
          <p:cNvGrpSpPr/>
          <p:nvPr/>
        </p:nvGrpSpPr>
        <p:grpSpPr>
          <a:xfrm>
            <a:off x="4957598" y="3521510"/>
            <a:ext cx="149040" cy="113412"/>
            <a:chOff x="4729138" y="7401464"/>
            <a:chExt cx="298118" cy="226853"/>
          </a:xfrm>
        </p:grpSpPr>
        <p:cxnSp>
          <p:nvCxnSpPr>
            <p:cNvPr id="79" name="Прямая соединительная линия 78">
              <a:extLst>
                <a:ext uri="{FF2B5EF4-FFF2-40B4-BE49-F238E27FC236}">
                  <a16:creationId xmlns:a16="http://schemas.microsoft.com/office/drawing/2014/main" id="{C80C8A26-C196-4C3C-80EF-4F9D157A3CCC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Прямая соединительная линия 79">
              <a:extLst>
                <a:ext uri="{FF2B5EF4-FFF2-40B4-BE49-F238E27FC236}">
                  <a16:creationId xmlns:a16="http://schemas.microsoft.com/office/drawing/2014/main" id="{F1E7CDAE-9E28-4457-AF1C-0C07685401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0031F506-1723-4725-B0F7-F49FCE9EF5FC}"/>
              </a:ext>
            </a:extLst>
          </p:cNvPr>
          <p:cNvGrpSpPr/>
          <p:nvPr/>
        </p:nvGrpSpPr>
        <p:grpSpPr>
          <a:xfrm>
            <a:off x="5207126" y="3624140"/>
            <a:ext cx="149040" cy="113412"/>
            <a:chOff x="4729138" y="7401464"/>
            <a:chExt cx="298118" cy="226853"/>
          </a:xfrm>
        </p:grpSpPr>
        <p:cxnSp>
          <p:nvCxnSpPr>
            <p:cNvPr id="82" name="Прямая соединительная линия 81">
              <a:extLst>
                <a:ext uri="{FF2B5EF4-FFF2-40B4-BE49-F238E27FC236}">
                  <a16:creationId xmlns:a16="http://schemas.microsoft.com/office/drawing/2014/main" id="{271E99EE-0F13-4073-A995-59D70C6A5FC8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Прямая соединительная линия 82">
              <a:extLst>
                <a:ext uri="{FF2B5EF4-FFF2-40B4-BE49-F238E27FC236}">
                  <a16:creationId xmlns:a16="http://schemas.microsoft.com/office/drawing/2014/main" id="{548FE3DE-3A53-4CB2-A16B-968F53178B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AB93BF01-BE7C-4A0F-8981-71EEB3813CB8}"/>
              </a:ext>
            </a:extLst>
          </p:cNvPr>
          <p:cNvGrpSpPr/>
          <p:nvPr/>
        </p:nvGrpSpPr>
        <p:grpSpPr>
          <a:xfrm>
            <a:off x="5343450" y="3330399"/>
            <a:ext cx="149040" cy="113412"/>
            <a:chOff x="4729138" y="7401464"/>
            <a:chExt cx="298118" cy="226853"/>
          </a:xfrm>
        </p:grpSpPr>
        <p:cxnSp>
          <p:nvCxnSpPr>
            <p:cNvPr id="85" name="Прямая соединительная линия 84">
              <a:extLst>
                <a:ext uri="{FF2B5EF4-FFF2-40B4-BE49-F238E27FC236}">
                  <a16:creationId xmlns:a16="http://schemas.microsoft.com/office/drawing/2014/main" id="{7F81988F-50C5-4A5C-9628-23CC397F4BEF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Прямая соединительная линия 85">
              <a:extLst>
                <a:ext uri="{FF2B5EF4-FFF2-40B4-BE49-F238E27FC236}">
                  <a16:creationId xmlns:a16="http://schemas.microsoft.com/office/drawing/2014/main" id="{D0638380-4DE2-4784-9842-847D37FE69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1C0801A9-2113-44E5-8250-8CA9C1596282}"/>
              </a:ext>
            </a:extLst>
          </p:cNvPr>
          <p:cNvGrpSpPr/>
          <p:nvPr/>
        </p:nvGrpSpPr>
        <p:grpSpPr>
          <a:xfrm>
            <a:off x="5934007" y="3665148"/>
            <a:ext cx="149040" cy="113412"/>
            <a:chOff x="4729138" y="7401464"/>
            <a:chExt cx="298118" cy="226853"/>
          </a:xfrm>
        </p:grpSpPr>
        <p:cxnSp>
          <p:nvCxnSpPr>
            <p:cNvPr id="88" name="Прямая соединительная линия 87">
              <a:extLst>
                <a:ext uri="{FF2B5EF4-FFF2-40B4-BE49-F238E27FC236}">
                  <a16:creationId xmlns:a16="http://schemas.microsoft.com/office/drawing/2014/main" id="{F9F2E40C-4731-4175-A5BF-581DAED6020F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Прямая соединительная линия 88">
              <a:extLst>
                <a:ext uri="{FF2B5EF4-FFF2-40B4-BE49-F238E27FC236}">
                  <a16:creationId xmlns:a16="http://schemas.microsoft.com/office/drawing/2014/main" id="{2AACC146-F7CB-4EFD-8783-6F2633D75E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3356EB77-858D-4594-9223-2622804D9252}"/>
              </a:ext>
            </a:extLst>
          </p:cNvPr>
          <p:cNvGrpSpPr/>
          <p:nvPr/>
        </p:nvGrpSpPr>
        <p:grpSpPr>
          <a:xfrm>
            <a:off x="5975030" y="3257995"/>
            <a:ext cx="149040" cy="113412"/>
            <a:chOff x="4729138" y="7401464"/>
            <a:chExt cx="298118" cy="226853"/>
          </a:xfrm>
        </p:grpSpPr>
        <p:cxnSp>
          <p:nvCxnSpPr>
            <p:cNvPr id="91" name="Прямая соединительная линия 90">
              <a:extLst>
                <a:ext uri="{FF2B5EF4-FFF2-40B4-BE49-F238E27FC236}">
                  <a16:creationId xmlns:a16="http://schemas.microsoft.com/office/drawing/2014/main" id="{9856CC06-2398-4E28-8432-9A39BADC6F3E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>
              <a:extLst>
                <a:ext uri="{FF2B5EF4-FFF2-40B4-BE49-F238E27FC236}">
                  <a16:creationId xmlns:a16="http://schemas.microsoft.com/office/drawing/2014/main" id="{F42A9027-24CA-43F8-98CD-1DB194D1AD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6678A59F-183A-4048-A826-6E8EF6A12C8C}"/>
              </a:ext>
            </a:extLst>
          </p:cNvPr>
          <p:cNvGrpSpPr/>
          <p:nvPr/>
        </p:nvGrpSpPr>
        <p:grpSpPr>
          <a:xfrm>
            <a:off x="6457979" y="3491223"/>
            <a:ext cx="149040" cy="113412"/>
            <a:chOff x="4729138" y="7401464"/>
            <a:chExt cx="298118" cy="226853"/>
          </a:xfrm>
        </p:grpSpPr>
        <p:cxnSp>
          <p:nvCxnSpPr>
            <p:cNvPr id="94" name="Прямая соединительная линия 93">
              <a:extLst>
                <a:ext uri="{FF2B5EF4-FFF2-40B4-BE49-F238E27FC236}">
                  <a16:creationId xmlns:a16="http://schemas.microsoft.com/office/drawing/2014/main" id="{A63343F2-BEBF-4867-BADE-639701D1CE03}"/>
                </a:ext>
              </a:extLst>
            </p:cNvPr>
            <p:cNvCxnSpPr/>
            <p:nvPr/>
          </p:nvCxnSpPr>
          <p:spPr>
            <a:xfrm>
              <a:off x="4729138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Прямая соединительная линия 94">
              <a:extLst>
                <a:ext uri="{FF2B5EF4-FFF2-40B4-BE49-F238E27FC236}">
                  <a16:creationId xmlns:a16="http://schemas.microsoft.com/office/drawing/2014/main" id="{911CD713-0FA3-4430-B158-7C8B3C6E95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5820" y="7401464"/>
              <a:ext cx="291436" cy="226853"/>
            </a:xfrm>
            <a:prstGeom prst="line">
              <a:avLst/>
            </a:prstGeom>
            <a:ln w="76200">
              <a:solidFill>
                <a:srgbClr val="00FF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63570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BC9AF7-97FE-B83A-1121-FFF7535A252D}"/>
              </a:ext>
            </a:extLst>
          </p:cNvPr>
          <p:cNvSpPr txBox="1"/>
          <p:nvPr/>
        </p:nvSpPr>
        <p:spPr>
          <a:xfrm>
            <a:off x="323273" y="4578309"/>
            <a:ext cx="1120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2. Руководитель направления разработок</a:t>
            </a:r>
            <a:r>
              <a:rPr lang="en-US" dirty="0"/>
              <a:t> </a:t>
            </a:r>
            <a:r>
              <a:rPr lang="ru-RU" dirty="0"/>
              <a:t>Центра развития цифровых технологий в образовательных процессах</a:t>
            </a:r>
            <a:endParaRPr lang="en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3ECF9D-BFC1-A423-DC23-ED88F7DBF56C}"/>
              </a:ext>
            </a:extLst>
          </p:cNvPr>
          <p:cNvSpPr txBox="1"/>
          <p:nvPr/>
        </p:nvSpPr>
        <p:spPr>
          <a:xfrm>
            <a:off x="3205018" y="2462522"/>
            <a:ext cx="2704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b="1" dirty="0"/>
              <a:t>E-mail:</a:t>
            </a:r>
            <a:r>
              <a:rPr lang="en-US" b="1" dirty="0"/>
              <a:t> </a:t>
            </a:r>
            <a:r>
              <a:rPr lang="en-RU" b="1" dirty="0"/>
              <a:t>rezaian-n@rudn.ru</a:t>
            </a:r>
          </a:p>
        </p:txBody>
      </p:sp>
      <p:pic>
        <p:nvPicPr>
          <p:cNvPr id="7" name="Picture 14" descr="Аватар пользователя">
            <a:extLst>
              <a:ext uri="{FF2B5EF4-FFF2-40B4-BE49-F238E27FC236}">
                <a16:creationId xmlns:a16="http://schemas.microsoft.com/office/drawing/2014/main" id="{7486D008-34AE-FE0E-A645-C783AADB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73" y="1085857"/>
            <a:ext cx="2590799" cy="2590799"/>
          </a:xfrm>
          <a:prstGeom prst="roundRect">
            <a:avLst>
              <a:gd name="adj" fmla="val 5000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4F9102-8BA4-EBE0-3952-06B6A94B418B}"/>
              </a:ext>
            </a:extLst>
          </p:cNvPr>
          <p:cNvSpPr txBox="1"/>
          <p:nvPr/>
        </p:nvSpPr>
        <p:spPr>
          <a:xfrm>
            <a:off x="3205018" y="157837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Резаиан Наим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A37007-9D5E-764A-EBF6-1917429F4C6A}"/>
              </a:ext>
            </a:extLst>
          </p:cNvPr>
          <p:cNvSpPr txBox="1"/>
          <p:nvPr/>
        </p:nvSpPr>
        <p:spPr>
          <a:xfrm>
            <a:off x="3205018" y="29728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Telegram</a:t>
            </a:r>
            <a:r>
              <a:rPr lang="en-RU" b="1" dirty="0"/>
              <a:t>:</a:t>
            </a:r>
            <a:r>
              <a:rPr lang="en-US" b="1" dirty="0"/>
              <a:t> @NaeimRezaeian</a:t>
            </a:r>
            <a:endParaRPr lang="en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F4400E-A272-D9EB-6356-DE9EBEC39BCA}"/>
              </a:ext>
            </a:extLst>
          </p:cNvPr>
          <p:cNvSpPr txBox="1"/>
          <p:nvPr/>
        </p:nvSpPr>
        <p:spPr>
          <a:xfrm>
            <a:off x="323273" y="4071421"/>
            <a:ext cx="585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ru-RU" dirty="0"/>
              <a:t>Заведующий лабораторией искусственного интеллекта</a:t>
            </a:r>
            <a:endParaRPr lang="en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411BF1-C2D8-4958-7000-67E6DC4DA42C}"/>
              </a:ext>
            </a:extLst>
          </p:cNvPr>
          <p:cNvSpPr txBox="1"/>
          <p:nvPr/>
        </p:nvSpPr>
        <p:spPr>
          <a:xfrm>
            <a:off x="323273" y="5086455"/>
            <a:ext cx="666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3.</a:t>
            </a:r>
            <a:r>
              <a:rPr lang="en-US" dirty="0"/>
              <a:t> </a:t>
            </a:r>
            <a:r>
              <a:rPr lang="ru-RU" dirty="0"/>
              <a:t>Старший преподаватель факультета искусственного интеллекта</a:t>
            </a:r>
            <a:endParaRPr lang="en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DD99A7-9A41-3C33-02FB-1615B340E663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17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12" name="Image 0" descr=" ">
            <a:extLst>
              <a:ext uri="{FF2B5EF4-FFF2-40B4-BE49-F238E27FC236}">
                <a16:creationId xmlns:a16="http://schemas.microsoft.com/office/drawing/2014/main" id="{C7B4596E-43AF-4443-9A3C-B4B5794B3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9" y="1335894"/>
            <a:ext cx="234397" cy="288171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E690617F-C0CA-4CAB-80EC-30EB138AD7A2}"/>
              </a:ext>
            </a:extLst>
          </p:cNvPr>
          <p:cNvSpPr/>
          <p:nvPr/>
        </p:nvSpPr>
        <p:spPr>
          <a:xfrm>
            <a:off x="938313" y="1371868"/>
            <a:ext cx="545318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Вход: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дата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Курс валют</a:t>
            </a:r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26528DD4-1384-4E6F-B9E0-1CF6ABF96BFF}"/>
              </a:ext>
            </a:extLst>
          </p:cNvPr>
          <p:cNvSpPr/>
          <p:nvPr/>
        </p:nvSpPr>
        <p:spPr>
          <a:xfrm>
            <a:off x="962765" y="1818468"/>
            <a:ext cx="4676094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Выход: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стоимость курса в рублях</a:t>
            </a:r>
          </a:p>
        </p:txBody>
      </p:sp>
      <p:pic>
        <p:nvPicPr>
          <p:cNvPr id="36" name="Image 0" descr=" ">
            <a:extLst>
              <a:ext uri="{FF2B5EF4-FFF2-40B4-BE49-F238E27FC236}">
                <a16:creationId xmlns:a16="http://schemas.microsoft.com/office/drawing/2014/main" id="{0246DD6E-62BF-4C71-A770-BA54A675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848" y="1818468"/>
            <a:ext cx="283518" cy="283482"/>
          </a:xfrm>
          <a:prstGeom prst="rect">
            <a:avLst/>
          </a:prstGeom>
        </p:spPr>
      </p:pic>
      <p:pic>
        <p:nvPicPr>
          <p:cNvPr id="64" name="Image 1" descr=" ">
            <a:extLst>
              <a:ext uri="{FF2B5EF4-FFF2-40B4-BE49-F238E27FC236}">
                <a16:creationId xmlns:a16="http://schemas.microsoft.com/office/drawing/2014/main" id="{82C61A1C-A675-4A6E-BFB5-DB9D9065D1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7014" y="781395"/>
            <a:ext cx="5314923" cy="6076159"/>
          </a:xfrm>
          <a:prstGeom prst="rect">
            <a:avLst/>
          </a:prstGeom>
        </p:spPr>
      </p:pic>
      <p:graphicFrame>
        <p:nvGraphicFramePr>
          <p:cNvPr id="16" name="Диаграмма 15">
            <a:extLst>
              <a:ext uri="{FF2B5EF4-FFF2-40B4-BE49-F238E27FC236}">
                <a16:creationId xmlns:a16="http://schemas.microsoft.com/office/drawing/2014/main" id="{0566C88C-17A3-41C7-989A-524C61AC96C9}"/>
              </a:ext>
            </a:extLst>
          </p:cNvPr>
          <p:cNvGraphicFramePr>
            <a:graphicFrameLocks/>
          </p:cNvGraphicFramePr>
          <p:nvPr/>
        </p:nvGraphicFramePr>
        <p:xfrm>
          <a:off x="363134" y="2474435"/>
          <a:ext cx="6913812" cy="37735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329494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1"/>
            <a:ext cx="11176005" cy="35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</a:rPr>
              <a:t>Задача кредитного скоринга</a:t>
            </a:r>
          </a:p>
          <a:p>
            <a:pPr>
              <a:lnSpc>
                <a:spcPts val="2799"/>
              </a:lnSpc>
            </a:pP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pic>
        <p:nvPicPr>
          <p:cNvPr id="20" name="Image 1" descr=" ">
            <a:extLst>
              <a:ext uri="{FF2B5EF4-FFF2-40B4-BE49-F238E27FC236}">
                <a16:creationId xmlns:a16="http://schemas.microsoft.com/office/drawing/2014/main" id="{6305A657-35FC-4B9F-9C7D-663D243A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D84AA3-5166-4572-9EB0-FEE7A7B925C6}"/>
              </a:ext>
            </a:extLst>
          </p:cNvPr>
          <p:cNvGrpSpPr/>
          <p:nvPr/>
        </p:nvGrpSpPr>
        <p:grpSpPr>
          <a:xfrm>
            <a:off x="461349" y="1335894"/>
            <a:ext cx="4960152" cy="321692"/>
            <a:chOff x="922817" y="3547551"/>
            <a:chExt cx="9921596" cy="643467"/>
          </a:xfrm>
        </p:grpSpPr>
        <p:sp>
          <p:nvSpPr>
            <p:cNvPr id="12" name="Text 9">
              <a:extLst>
                <a:ext uri="{FF2B5EF4-FFF2-40B4-BE49-F238E27FC236}">
                  <a16:creationId xmlns:a16="http://schemas.microsoft.com/office/drawing/2014/main" id="{E6D70132-322E-4C6F-85AA-BA4DD0567425}"/>
                </a:ext>
              </a:extLst>
            </p:cNvPr>
            <p:cNvSpPr/>
            <p:nvPr/>
          </p:nvSpPr>
          <p:spPr>
            <a:xfrm>
              <a:off x="1886807" y="3547551"/>
              <a:ext cx="8957606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ru-RU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Набор содержит </a:t>
              </a:r>
              <a:endParaRPr lang="en-GB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  <a:p>
              <a:pPr>
                <a:lnSpc>
                  <a:spcPts val="2000"/>
                </a:lnSpc>
              </a:pPr>
              <a:r>
                <a:rPr lang="ru-RU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13 функций</a:t>
              </a:r>
            </a:p>
          </p:txBody>
        </p:sp>
        <p:pic>
          <p:nvPicPr>
            <p:cNvPr id="13" name="Image 0" descr=" ">
              <a:extLst>
                <a:ext uri="{FF2B5EF4-FFF2-40B4-BE49-F238E27FC236}">
                  <a16:creationId xmlns:a16="http://schemas.microsoft.com/office/drawing/2014/main" id="{35F87EA2-1606-4A74-BFD3-A5943F7278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2817" y="3547551"/>
              <a:ext cx="567109" cy="567038"/>
            </a:xfrm>
            <a:prstGeom prst="rect">
              <a:avLst/>
            </a:prstGeom>
          </p:spPr>
        </p:pic>
      </p:grp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2D97D653-0774-423E-BED9-9300C3C950E3}"/>
              </a:ext>
            </a:extLst>
          </p:cNvPr>
          <p:cNvGraphicFramePr>
            <a:graphicFrameLocks noGrp="1"/>
          </p:cNvGraphicFramePr>
          <p:nvPr/>
        </p:nvGraphicFramePr>
        <p:xfrm>
          <a:off x="4275707" y="1335893"/>
          <a:ext cx="7534549" cy="33679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034">
                  <a:extLst>
                    <a:ext uri="{9D8B030D-6E8A-4147-A177-3AD203B41FA5}">
                      <a16:colId xmlns:a16="http://schemas.microsoft.com/office/drawing/2014/main" val="1178398716"/>
                    </a:ext>
                  </a:extLst>
                </a:gridCol>
                <a:gridCol w="1966659">
                  <a:extLst>
                    <a:ext uri="{9D8B030D-6E8A-4147-A177-3AD203B41FA5}">
                      <a16:colId xmlns:a16="http://schemas.microsoft.com/office/drawing/2014/main" val="3294684430"/>
                    </a:ext>
                  </a:extLst>
                </a:gridCol>
                <a:gridCol w="5178856">
                  <a:extLst>
                    <a:ext uri="{9D8B030D-6E8A-4147-A177-3AD203B41FA5}">
                      <a16:colId xmlns:a16="http://schemas.microsoft.com/office/drawing/2014/main" val="2469189485"/>
                    </a:ext>
                  </a:extLst>
                </a:gridCol>
              </a:tblGrid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1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Кредит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b="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Уникальный идентификатор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5727645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en-US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2</a:t>
                      </a:r>
                      <a:endParaRPr lang="ru-RU" sz="1400" kern="0" spc="-128" dirty="0">
                        <a:solidFill>
                          <a:srgbClr val="000000">
                            <a:alpha val="100000"/>
                          </a:srgbClr>
                        </a:solidFill>
                        <a:latin typeface="Styrene A LC Bold"/>
                        <a:ea typeface="Styrene A LC Medium" pitchFamily="34" charset="-122"/>
                      </a:endParaRP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Пол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Пол заявителя Мужчина/женщина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771716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3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Женат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Семейное положение заявителя, значения будут равны «Да»/ «Нет»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6225940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4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Зависимые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Он показывает, есть ли у заявителя какие-либо иждивенцы или нет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452450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5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Образование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Это покажет нам, получил ли заявитель высшее образование или нет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954185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6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spc="-128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Self_Employed</a:t>
                      </a:r>
                      <a:endParaRPr lang="ru-RU" sz="1400" kern="0" spc="-128" dirty="0">
                        <a:solidFill>
                          <a:srgbClr val="000000">
                            <a:alpha val="100000"/>
                          </a:srgbClr>
                        </a:solidFill>
                        <a:latin typeface="Styrene A LC Bold"/>
                        <a:ea typeface="Styrene A LC Medium" pitchFamily="34" charset="-122"/>
                      </a:endParaRP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Это определяет, что заявитель является самозанятым, т.е. «Да» / «Нет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8252285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7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Доход соискателя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Доход кандидата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6619648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8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spc="-128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Coapplicantincome</a:t>
                      </a:r>
                      <a:endParaRPr lang="ru-RU" sz="1400" kern="0" spc="-128" dirty="0">
                        <a:solidFill>
                          <a:srgbClr val="000000">
                            <a:alpha val="100000"/>
                          </a:srgbClr>
                        </a:solidFill>
                        <a:latin typeface="Styrene A LC Bold"/>
                        <a:ea typeface="Styrene A LC Medium" pitchFamily="34" charset="-122"/>
                      </a:endParaRP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Доход соавтора заявки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9026259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9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Количество кредитов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Сумма кредита (в тысячах)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191632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10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spc="-128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Loan_Amount_Term</a:t>
                      </a:r>
                      <a:endParaRPr lang="ru-RU" sz="1400" kern="0" spc="-128" dirty="0">
                        <a:solidFill>
                          <a:srgbClr val="000000">
                            <a:alpha val="100000"/>
                          </a:srgbClr>
                        </a:solidFill>
                        <a:latin typeface="Styrene A LC Bold"/>
                        <a:ea typeface="Styrene A LC Medium" pitchFamily="34" charset="-122"/>
                      </a:endParaRP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Условия кредита (в месяцах)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5451944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11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spc="-128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Credit_History</a:t>
                      </a:r>
                      <a:endParaRPr lang="ru-RU" sz="1400" kern="0" spc="-128" dirty="0">
                        <a:solidFill>
                          <a:srgbClr val="000000">
                            <a:alpha val="100000"/>
                          </a:srgbClr>
                        </a:solidFill>
                        <a:latin typeface="Styrene A LC Bold"/>
                        <a:ea typeface="Styrene A LC Medium" pitchFamily="34" charset="-122"/>
                      </a:endParaRP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Кредитная история погашения физическим лицом своих долгов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59453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12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spc="-128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Property_Area</a:t>
                      </a:r>
                      <a:endParaRPr lang="ru-RU" sz="1400" kern="0" spc="-128" dirty="0">
                        <a:solidFill>
                          <a:srgbClr val="000000">
                            <a:alpha val="100000"/>
                          </a:srgbClr>
                        </a:solidFill>
                        <a:latin typeface="Styrene A LC Bold"/>
                        <a:ea typeface="Styrene A LC Medium" pitchFamily="34" charset="-122"/>
                      </a:endParaRP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Площадь собственности, т.е. Сельская/Городская/Полугородская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2415084"/>
                  </a:ext>
                </a:extLst>
              </a:tr>
              <a:tr h="259046">
                <a:tc>
                  <a:txBody>
                    <a:bodyPr/>
                    <a:lstStyle/>
                    <a:p>
                      <a:pPr algn="ctr"/>
                      <a:r>
                        <a:rPr lang="ru-RU" sz="1400" b="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ea typeface="Styrene A LC Medium" pitchFamily="34" charset="-122"/>
                        </a:rPr>
                        <a:t>13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kern="0" spc="-128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Loan_Status</a:t>
                      </a:r>
                      <a:endParaRPr lang="ru-RU" sz="1400" kern="0" spc="-128" dirty="0">
                        <a:solidFill>
                          <a:srgbClr val="000000">
                            <a:alpha val="100000"/>
                          </a:srgbClr>
                        </a:solidFill>
                        <a:latin typeface="Styrene A LC Bold"/>
                        <a:ea typeface="Styrene A LC Medium" pitchFamily="34" charset="-122"/>
                      </a:endParaRP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Статус одобренного кредита: </a:t>
                      </a:r>
                      <a:r>
                        <a:rPr lang="en-US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Y</a:t>
                      </a:r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 – да, </a:t>
                      </a:r>
                      <a:r>
                        <a:rPr lang="en-US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N – </a:t>
                      </a:r>
                      <a:r>
                        <a:rPr lang="ru-RU" sz="1400" kern="0" spc="-128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tyrene A LC Bold"/>
                          <a:ea typeface="Styrene A LC Medium" pitchFamily="34" charset="-122"/>
                        </a:rPr>
                        <a:t>нет</a:t>
                      </a:r>
                    </a:p>
                  </a:txBody>
                  <a:tcPr marL="45714" marR="45714" marT="22857" marB="22857" anchor="ctr">
                    <a:lnL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306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83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21330ABA-E2C4-496C-BE57-23CC45403EDA}"/>
              </a:ext>
            </a:extLst>
          </p:cNvPr>
          <p:cNvSpPr/>
          <p:nvPr/>
        </p:nvSpPr>
        <p:spPr>
          <a:xfrm>
            <a:off x="938313" y="1623998"/>
            <a:ext cx="4200285" cy="131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4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Модель обучается на неразмеченных данных, то есть данных, для которых нет предварительно заданных меток классов или целевых переменных. Вместо этого, задачей в обучении без учителя является выявление скрытых структур, паттернов, группировок или зависимостей в данных.</a:t>
            </a:r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Обучение без учителя </a:t>
            </a:r>
          </a:p>
          <a:p>
            <a:pPr>
              <a:lnSpc>
                <a:spcPts val="2799"/>
              </a:lnSpc>
            </a:pPr>
            <a:r>
              <a:rPr lang="ru-RU" sz="2400" kern="0" spc="24" dirty="0" err="1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Unsupervised</a:t>
            </a:r>
            <a:r>
              <a:rPr lang="ru-RU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 Learning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201CAA-466D-3614-EF1A-B2EBDEBD575C}"/>
              </a:ext>
            </a:extLst>
          </p:cNvPr>
          <p:cNvGrpSpPr/>
          <p:nvPr/>
        </p:nvGrpSpPr>
        <p:grpSpPr>
          <a:xfrm>
            <a:off x="484141" y="3805630"/>
            <a:ext cx="5311623" cy="1691808"/>
            <a:chOff x="13064624" y="3245343"/>
            <a:chExt cx="10624629" cy="3384057"/>
          </a:xfrm>
        </p:grpSpPr>
        <p:pic>
          <p:nvPicPr>
            <p:cNvPr id="24" name="Image 0" descr=" ">
              <a:extLst>
                <a:ext uri="{FF2B5EF4-FFF2-40B4-BE49-F238E27FC236}">
                  <a16:creationId xmlns:a16="http://schemas.microsoft.com/office/drawing/2014/main" id="{FFA12A6B-D83A-4F65-8A3C-FC1CD34CB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064624" y="3245343"/>
              <a:ext cx="468855" cy="576418"/>
            </a:xfrm>
            <a:prstGeom prst="rect">
              <a:avLst/>
            </a:prstGeom>
          </p:spPr>
        </p:pic>
        <p:sp>
          <p:nvSpPr>
            <p:cNvPr id="26" name="Text 9">
              <a:extLst>
                <a:ext uri="{FF2B5EF4-FFF2-40B4-BE49-F238E27FC236}">
                  <a16:creationId xmlns:a16="http://schemas.microsoft.com/office/drawing/2014/main" id="{111971F4-FC75-4752-B357-5BB279B6E810}"/>
                </a:ext>
              </a:extLst>
            </p:cNvPr>
            <p:cNvSpPr/>
            <p:nvPr/>
          </p:nvSpPr>
          <p:spPr>
            <a:xfrm>
              <a:off x="13980552" y="3317301"/>
              <a:ext cx="4895916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Кластеризация</a:t>
              </a:r>
              <a:endParaRPr lang="en-US" sz="1600" b="1" dirty="0"/>
            </a:p>
          </p:txBody>
        </p:sp>
        <p:sp>
          <p:nvSpPr>
            <p:cNvPr id="27" name="Text 9">
              <a:extLst>
                <a:ext uri="{FF2B5EF4-FFF2-40B4-BE49-F238E27FC236}">
                  <a16:creationId xmlns:a16="http://schemas.microsoft.com/office/drawing/2014/main" id="{AD9A1491-B1F0-4B34-A4D6-E2CC91AE589E}"/>
                </a:ext>
              </a:extLst>
            </p:cNvPr>
            <p:cNvSpPr/>
            <p:nvPr/>
          </p:nvSpPr>
          <p:spPr>
            <a:xfrm>
              <a:off x="14426849" y="4004733"/>
              <a:ext cx="9262404" cy="26246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ru-RU" sz="1400" kern="0" spc="-64" dirty="0">
                  <a:solidFill>
                    <a:srgbClr val="000000">
                      <a:alpha val="100000"/>
                    </a:srgbClr>
                  </a:solidFill>
                  <a:latin typeface="Styrene A LC Medium" pitchFamily="34" charset="0"/>
                  <a:ea typeface="Styrene A LC Medium" pitchFamily="34" charset="-122"/>
                  <a:cs typeface="Styrene A LC Medium" pitchFamily="34" charset="-120"/>
                </a:rPr>
                <a:t>Машинное обучение – финансы – игры</a:t>
              </a:r>
            </a:p>
            <a:p>
              <a:pPr>
                <a:lnSpc>
                  <a:spcPts val="2000"/>
                </a:lnSpc>
              </a:pPr>
              <a:r>
                <a:rPr lang="ru-RU" sz="1400" kern="0" spc="-64" dirty="0">
                  <a:solidFill>
                    <a:srgbClr val="000000">
                      <a:alpha val="100000"/>
                    </a:srgbClr>
                  </a:solidFill>
                  <a:latin typeface="Styrene A LC Medium" pitchFamily="34" charset="0"/>
                  <a:ea typeface="Styrene A LC Medium" pitchFamily="34" charset="-122"/>
                  <a:cs typeface="Styrene A LC Medium" pitchFamily="34" charset="-120"/>
                </a:rPr>
                <a:t>Разложить похожие вещи по кучкам</a:t>
              </a:r>
            </a:p>
          </p:txBody>
        </p:sp>
        <p:sp>
          <p:nvSpPr>
            <p:cNvPr id="36" name="Shape 27">
              <a:extLst>
                <a:ext uri="{FF2B5EF4-FFF2-40B4-BE49-F238E27FC236}">
                  <a16:creationId xmlns:a16="http://schemas.microsoft.com/office/drawing/2014/main" id="{03843D51-36B7-4F62-B031-AEBF25F905A4}"/>
                </a:ext>
              </a:extLst>
            </p:cNvPr>
            <p:cNvSpPr/>
            <p:nvPr/>
          </p:nvSpPr>
          <p:spPr>
            <a:xfrm>
              <a:off x="14013715" y="4696496"/>
              <a:ext cx="203225" cy="203200"/>
            </a:xfrm>
            <a:prstGeom prst="ellipse">
              <a:avLst/>
            </a:prstGeom>
            <a:solidFill>
              <a:srgbClr val="FF1000">
                <a:alpha val="100000"/>
              </a:srgbClr>
            </a:solidFill>
            <a:ln/>
          </p:spPr>
          <p:txBody>
            <a:bodyPr/>
            <a:lstStyle/>
            <a:p>
              <a:endParaRPr lang="ru-RU" sz="900" dirty="0"/>
            </a:p>
          </p:txBody>
        </p:sp>
        <p:sp>
          <p:nvSpPr>
            <p:cNvPr id="37" name="Shape 27">
              <a:extLst>
                <a:ext uri="{FF2B5EF4-FFF2-40B4-BE49-F238E27FC236}">
                  <a16:creationId xmlns:a16="http://schemas.microsoft.com/office/drawing/2014/main" id="{0272E898-3DC6-48ED-98DC-F4C5FEBB1CFA}"/>
                </a:ext>
              </a:extLst>
            </p:cNvPr>
            <p:cNvSpPr/>
            <p:nvPr/>
          </p:nvSpPr>
          <p:spPr>
            <a:xfrm>
              <a:off x="14007030" y="4125432"/>
              <a:ext cx="203225" cy="203200"/>
            </a:xfrm>
            <a:prstGeom prst="ellipse">
              <a:avLst/>
            </a:prstGeom>
            <a:solidFill>
              <a:srgbClr val="FF1000">
                <a:alpha val="100000"/>
              </a:srgbClr>
            </a:solidFill>
            <a:ln/>
          </p:spPr>
          <p:txBody>
            <a:bodyPr/>
            <a:lstStyle/>
            <a:p>
              <a:endParaRPr lang="ru-RU" sz="900" dirty="0"/>
            </a:p>
          </p:txBody>
        </p:sp>
      </p:grpSp>
      <p:pic>
        <p:nvPicPr>
          <p:cNvPr id="39" name="Image 0" descr=" ">
            <a:extLst>
              <a:ext uri="{FF2B5EF4-FFF2-40B4-BE49-F238E27FC236}">
                <a16:creationId xmlns:a16="http://schemas.microsoft.com/office/drawing/2014/main" id="{CE7F803F-3D11-4B66-8394-C752DD1361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141" y="1658881"/>
            <a:ext cx="283518" cy="2834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E8E5DB-C3CA-1486-A678-3C20D33441E0}"/>
              </a:ext>
            </a:extLst>
          </p:cNvPr>
          <p:cNvGrpSpPr/>
          <p:nvPr/>
        </p:nvGrpSpPr>
        <p:grpSpPr>
          <a:xfrm>
            <a:off x="7850750" y="484695"/>
            <a:ext cx="3126831" cy="2180934"/>
            <a:chOff x="16242117" y="744130"/>
            <a:chExt cx="4913092" cy="3426834"/>
          </a:xfrm>
        </p:grpSpPr>
        <p:sp>
          <p:nvSpPr>
            <p:cNvPr id="54" name="Text 9">
              <a:extLst>
                <a:ext uri="{FF2B5EF4-FFF2-40B4-BE49-F238E27FC236}">
                  <a16:creationId xmlns:a16="http://schemas.microsoft.com/office/drawing/2014/main" id="{36349831-3D98-4D6E-A80E-FEC5518A5E66}"/>
                </a:ext>
              </a:extLst>
            </p:cNvPr>
            <p:cNvSpPr/>
            <p:nvPr/>
          </p:nvSpPr>
          <p:spPr>
            <a:xfrm>
              <a:off x="16242117" y="744130"/>
              <a:ext cx="4913092" cy="47212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ru-RU" sz="20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До кластеризации</a:t>
              </a:r>
              <a:endParaRPr lang="en-US" sz="2000" b="1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8F485C-00AE-CD1E-C067-63A978E639EA}"/>
                </a:ext>
              </a:extLst>
            </p:cNvPr>
            <p:cNvGrpSpPr/>
            <p:nvPr/>
          </p:nvGrpSpPr>
          <p:grpSpPr>
            <a:xfrm>
              <a:off x="16396179" y="1518886"/>
              <a:ext cx="4360355" cy="2652078"/>
              <a:chOff x="15466379" y="1488456"/>
              <a:chExt cx="6075741" cy="3695419"/>
            </a:xfrm>
          </p:grpSpPr>
          <p:sp>
            <p:nvSpPr>
              <p:cNvPr id="3" name="Овал 2">
                <a:extLst>
                  <a:ext uri="{FF2B5EF4-FFF2-40B4-BE49-F238E27FC236}">
                    <a16:creationId xmlns:a16="http://schemas.microsoft.com/office/drawing/2014/main" id="{C7C8B26B-A85E-44C0-9902-4A3977D75F7E}"/>
                  </a:ext>
                </a:extLst>
              </p:cNvPr>
              <p:cNvSpPr/>
              <p:nvPr/>
            </p:nvSpPr>
            <p:spPr>
              <a:xfrm>
                <a:off x="16480428" y="1488456"/>
                <a:ext cx="988939" cy="988939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56" name="Овал 55">
                <a:extLst>
                  <a:ext uri="{FF2B5EF4-FFF2-40B4-BE49-F238E27FC236}">
                    <a16:creationId xmlns:a16="http://schemas.microsoft.com/office/drawing/2014/main" id="{EF0ADBFD-A552-4D40-AFA5-5D1457A12671}"/>
                  </a:ext>
                </a:extLst>
              </p:cNvPr>
              <p:cNvSpPr/>
              <p:nvPr/>
            </p:nvSpPr>
            <p:spPr>
              <a:xfrm>
                <a:off x="17693007" y="1600275"/>
                <a:ext cx="1384840" cy="988939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57" name="Овал 56">
                <a:extLst>
                  <a:ext uri="{FF2B5EF4-FFF2-40B4-BE49-F238E27FC236}">
                    <a16:creationId xmlns:a16="http://schemas.microsoft.com/office/drawing/2014/main" id="{BB774046-9C18-4AFC-8411-EC9EBF477C30}"/>
                  </a:ext>
                </a:extLst>
              </p:cNvPr>
              <p:cNvSpPr/>
              <p:nvPr/>
            </p:nvSpPr>
            <p:spPr>
              <a:xfrm>
                <a:off x="16776947" y="3471349"/>
                <a:ext cx="1384840" cy="49847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58" name="Овал 57">
                <a:extLst>
                  <a:ext uri="{FF2B5EF4-FFF2-40B4-BE49-F238E27FC236}">
                    <a16:creationId xmlns:a16="http://schemas.microsoft.com/office/drawing/2014/main" id="{97F2CECA-7EA3-4DF7-884E-1D747A4D5358}"/>
                  </a:ext>
                </a:extLst>
              </p:cNvPr>
              <p:cNvSpPr/>
              <p:nvPr/>
            </p:nvSpPr>
            <p:spPr>
              <a:xfrm>
                <a:off x="17994542" y="2873903"/>
                <a:ext cx="1384840" cy="49847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59" name="Овал 58">
                <a:extLst>
                  <a:ext uri="{FF2B5EF4-FFF2-40B4-BE49-F238E27FC236}">
                    <a16:creationId xmlns:a16="http://schemas.microsoft.com/office/drawing/2014/main" id="{33A7DE01-279A-4783-AA63-19EDB8997BB5}"/>
                  </a:ext>
                </a:extLst>
              </p:cNvPr>
              <p:cNvSpPr/>
              <p:nvPr/>
            </p:nvSpPr>
            <p:spPr>
              <a:xfrm>
                <a:off x="19077847" y="3707950"/>
                <a:ext cx="1384840" cy="988939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0" name="Овал 59">
                <a:extLst>
                  <a:ext uri="{FF2B5EF4-FFF2-40B4-BE49-F238E27FC236}">
                    <a16:creationId xmlns:a16="http://schemas.microsoft.com/office/drawing/2014/main" id="{08EEA6FD-814F-43C4-ABF7-ADD7CF0C4AD9}"/>
                  </a:ext>
                </a:extLst>
              </p:cNvPr>
              <p:cNvSpPr/>
              <p:nvPr/>
            </p:nvSpPr>
            <p:spPr>
              <a:xfrm>
                <a:off x="19830489" y="1884964"/>
                <a:ext cx="988939" cy="9889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1" name="Овал 60">
                <a:extLst>
                  <a:ext uri="{FF2B5EF4-FFF2-40B4-BE49-F238E27FC236}">
                    <a16:creationId xmlns:a16="http://schemas.microsoft.com/office/drawing/2014/main" id="{9AB93282-79CF-4E0B-935D-2E50215E05D4}"/>
                  </a:ext>
                </a:extLst>
              </p:cNvPr>
              <p:cNvSpPr/>
              <p:nvPr/>
            </p:nvSpPr>
            <p:spPr>
              <a:xfrm>
                <a:off x="17590708" y="4068796"/>
                <a:ext cx="1448198" cy="988939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2" name="Овал 61">
                <a:extLst>
                  <a:ext uri="{FF2B5EF4-FFF2-40B4-BE49-F238E27FC236}">
                    <a16:creationId xmlns:a16="http://schemas.microsoft.com/office/drawing/2014/main" id="{DF169C49-F2A1-4845-ACF6-90F0829D5656}"/>
                  </a:ext>
                </a:extLst>
              </p:cNvPr>
              <p:cNvSpPr/>
              <p:nvPr/>
            </p:nvSpPr>
            <p:spPr>
              <a:xfrm>
                <a:off x="16491630" y="2662438"/>
                <a:ext cx="1448198" cy="4984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3" name="Овал 62">
                <a:extLst>
                  <a:ext uri="{FF2B5EF4-FFF2-40B4-BE49-F238E27FC236}">
                    <a16:creationId xmlns:a16="http://schemas.microsoft.com/office/drawing/2014/main" id="{99A9592B-56AF-4F0C-BED8-425064B20EE6}"/>
                  </a:ext>
                </a:extLst>
              </p:cNvPr>
              <p:cNvSpPr/>
              <p:nvPr/>
            </p:nvSpPr>
            <p:spPr>
              <a:xfrm>
                <a:off x="19907489" y="3220964"/>
                <a:ext cx="1448198" cy="498476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4" name="Овал 63">
                <a:extLst>
                  <a:ext uri="{FF2B5EF4-FFF2-40B4-BE49-F238E27FC236}">
                    <a16:creationId xmlns:a16="http://schemas.microsoft.com/office/drawing/2014/main" id="{074C6E13-3029-4D95-BDD6-B688B2F2238A}"/>
                  </a:ext>
                </a:extLst>
              </p:cNvPr>
              <p:cNvSpPr/>
              <p:nvPr/>
            </p:nvSpPr>
            <p:spPr>
              <a:xfrm>
                <a:off x="16598938" y="4045980"/>
                <a:ext cx="468561" cy="46856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5" name="Овал 64">
                <a:extLst>
                  <a:ext uri="{FF2B5EF4-FFF2-40B4-BE49-F238E27FC236}">
                    <a16:creationId xmlns:a16="http://schemas.microsoft.com/office/drawing/2014/main" id="{E4E26BBC-DDE2-4AF0-A9AE-6F0859A420B0}"/>
                  </a:ext>
                </a:extLst>
              </p:cNvPr>
              <p:cNvSpPr/>
              <p:nvPr/>
            </p:nvSpPr>
            <p:spPr>
              <a:xfrm>
                <a:off x="18935697" y="2319205"/>
                <a:ext cx="894792" cy="638987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6" name="Овал 65">
                <a:extLst>
                  <a:ext uri="{FF2B5EF4-FFF2-40B4-BE49-F238E27FC236}">
                    <a16:creationId xmlns:a16="http://schemas.microsoft.com/office/drawing/2014/main" id="{EE0670C0-E8CF-48E9-B588-A7532662A0B6}"/>
                  </a:ext>
                </a:extLst>
              </p:cNvPr>
              <p:cNvSpPr/>
              <p:nvPr/>
            </p:nvSpPr>
            <p:spPr>
              <a:xfrm>
                <a:off x="18327535" y="3425941"/>
                <a:ext cx="894792" cy="638987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7" name="Овал 66">
                <a:extLst>
                  <a:ext uri="{FF2B5EF4-FFF2-40B4-BE49-F238E27FC236}">
                    <a16:creationId xmlns:a16="http://schemas.microsoft.com/office/drawing/2014/main" id="{013C2BD5-4876-4897-98C4-1D5E95B0A965}"/>
                  </a:ext>
                </a:extLst>
              </p:cNvPr>
              <p:cNvSpPr/>
              <p:nvPr/>
            </p:nvSpPr>
            <p:spPr>
              <a:xfrm>
                <a:off x="19098116" y="1501261"/>
                <a:ext cx="894792" cy="638987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8" name="Овал 67">
                <a:extLst>
                  <a:ext uri="{FF2B5EF4-FFF2-40B4-BE49-F238E27FC236}">
                    <a16:creationId xmlns:a16="http://schemas.microsoft.com/office/drawing/2014/main" id="{1693770B-B16A-443B-AA54-75A2E89DB2E6}"/>
                  </a:ext>
                </a:extLst>
              </p:cNvPr>
              <p:cNvSpPr/>
              <p:nvPr/>
            </p:nvSpPr>
            <p:spPr>
              <a:xfrm>
                <a:off x="16312838" y="3136315"/>
                <a:ext cx="477262" cy="472129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9" name="Овал 68">
                <a:extLst>
                  <a:ext uri="{FF2B5EF4-FFF2-40B4-BE49-F238E27FC236}">
                    <a16:creationId xmlns:a16="http://schemas.microsoft.com/office/drawing/2014/main" id="{CF328502-28A5-42CB-B597-7B9F1F298E83}"/>
                  </a:ext>
                </a:extLst>
              </p:cNvPr>
              <p:cNvSpPr/>
              <p:nvPr/>
            </p:nvSpPr>
            <p:spPr>
              <a:xfrm>
                <a:off x="16163603" y="2345129"/>
                <a:ext cx="477262" cy="472129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70" name="Овал 69">
                <a:extLst>
                  <a:ext uri="{FF2B5EF4-FFF2-40B4-BE49-F238E27FC236}">
                    <a16:creationId xmlns:a16="http://schemas.microsoft.com/office/drawing/2014/main" id="{C067C12E-8D63-456B-8226-952AEACE5323}"/>
                  </a:ext>
                </a:extLst>
              </p:cNvPr>
              <p:cNvSpPr/>
              <p:nvPr/>
            </p:nvSpPr>
            <p:spPr>
              <a:xfrm>
                <a:off x="20462687" y="4116052"/>
                <a:ext cx="1079433" cy="1067823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71" name="Овал 70">
                <a:extLst>
                  <a:ext uri="{FF2B5EF4-FFF2-40B4-BE49-F238E27FC236}">
                    <a16:creationId xmlns:a16="http://schemas.microsoft.com/office/drawing/2014/main" id="{5D4786D6-E000-402B-AF36-5F29B52C28B6}"/>
                  </a:ext>
                </a:extLst>
              </p:cNvPr>
              <p:cNvSpPr/>
              <p:nvPr/>
            </p:nvSpPr>
            <p:spPr>
              <a:xfrm>
                <a:off x="15466379" y="3924278"/>
                <a:ext cx="894792" cy="638987"/>
              </a:xfrm>
              <a:prstGeom prst="ellipse">
                <a:avLst/>
              </a:prstGeom>
              <a:solidFill>
                <a:srgbClr val="88888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F96D8ED-9D3B-E41C-3327-3E04434397A1}"/>
              </a:ext>
            </a:extLst>
          </p:cNvPr>
          <p:cNvGrpSpPr/>
          <p:nvPr/>
        </p:nvGrpSpPr>
        <p:grpSpPr>
          <a:xfrm>
            <a:off x="7900910" y="4028606"/>
            <a:ext cx="3117748" cy="2409902"/>
            <a:chOff x="16144100" y="7544706"/>
            <a:chExt cx="7129344" cy="5510715"/>
          </a:xfrm>
        </p:grpSpPr>
        <p:sp>
          <p:nvSpPr>
            <p:cNvPr id="55" name="Text 9">
              <a:extLst>
                <a:ext uri="{FF2B5EF4-FFF2-40B4-BE49-F238E27FC236}">
                  <a16:creationId xmlns:a16="http://schemas.microsoft.com/office/drawing/2014/main" id="{52DB6B1E-03DA-4F5E-9BB0-73FC45F467AE}"/>
                </a:ext>
              </a:extLst>
            </p:cNvPr>
            <p:cNvSpPr/>
            <p:nvPr/>
          </p:nvSpPr>
          <p:spPr>
            <a:xfrm>
              <a:off x="16144100" y="7544706"/>
              <a:ext cx="7129344" cy="5571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ru-RU" sz="20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После кластеризации</a:t>
              </a:r>
              <a:endParaRPr lang="en-US" sz="2000" b="1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1C9994E-161D-56EC-86BA-F722B419E025}"/>
                </a:ext>
              </a:extLst>
            </p:cNvPr>
            <p:cNvGrpSpPr/>
            <p:nvPr/>
          </p:nvGrpSpPr>
          <p:grpSpPr>
            <a:xfrm>
              <a:off x="16448014" y="8884762"/>
              <a:ext cx="6544894" cy="4170659"/>
              <a:chOff x="16448014" y="8884762"/>
              <a:chExt cx="6544894" cy="4170659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1CBA799-254D-C4A0-8A6F-CE2071BFFF3A}"/>
                  </a:ext>
                </a:extLst>
              </p:cNvPr>
              <p:cNvGrpSpPr/>
              <p:nvPr/>
            </p:nvGrpSpPr>
            <p:grpSpPr>
              <a:xfrm>
                <a:off x="16448014" y="8884762"/>
                <a:ext cx="6544894" cy="1344308"/>
                <a:chOff x="16448014" y="8884762"/>
                <a:chExt cx="6544894" cy="134430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A651267-CE39-B6AA-BF01-E6A6C0DCD272}"/>
                    </a:ext>
                  </a:extLst>
                </p:cNvPr>
                <p:cNvGrpSpPr/>
                <p:nvPr/>
              </p:nvGrpSpPr>
              <p:grpSpPr>
                <a:xfrm>
                  <a:off x="16448014" y="8884762"/>
                  <a:ext cx="3268522" cy="1344308"/>
                  <a:chOff x="15943617" y="8614028"/>
                  <a:chExt cx="3926780" cy="1615042"/>
                </a:xfrm>
              </p:grpSpPr>
              <p:sp>
                <p:nvSpPr>
                  <p:cNvPr id="72" name="Овал 71">
                    <a:extLst>
                      <a:ext uri="{FF2B5EF4-FFF2-40B4-BE49-F238E27FC236}">
                        <a16:creationId xmlns:a16="http://schemas.microsoft.com/office/drawing/2014/main" id="{270EDCFA-9029-48A8-981D-A09A2B9AA1F3}"/>
                      </a:ext>
                    </a:extLst>
                  </p:cNvPr>
                  <p:cNvSpPr/>
                  <p:nvPr/>
                </p:nvSpPr>
                <p:spPr>
                  <a:xfrm>
                    <a:off x="18176123" y="8614028"/>
                    <a:ext cx="1166933" cy="116693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73" name="Овал 72">
                    <a:extLst>
                      <a:ext uri="{FF2B5EF4-FFF2-40B4-BE49-F238E27FC236}">
                        <a16:creationId xmlns:a16="http://schemas.microsoft.com/office/drawing/2014/main" id="{06B287CF-A537-4306-83D4-1DCAB09A7BAE}"/>
                      </a:ext>
                    </a:extLst>
                  </p:cNvPr>
                  <p:cNvSpPr/>
                  <p:nvPr/>
                </p:nvSpPr>
                <p:spPr>
                  <a:xfrm>
                    <a:off x="16798044" y="9062136"/>
                    <a:ext cx="1708850" cy="1166934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74" name="Овал 73">
                    <a:extLst>
                      <a:ext uri="{FF2B5EF4-FFF2-40B4-BE49-F238E27FC236}">
                        <a16:creationId xmlns:a16="http://schemas.microsoft.com/office/drawing/2014/main" id="{B87D42DE-2C6F-4867-BB5E-534621C58139}"/>
                      </a:ext>
                    </a:extLst>
                  </p:cNvPr>
                  <p:cNvSpPr/>
                  <p:nvPr/>
                </p:nvSpPr>
                <p:spPr>
                  <a:xfrm>
                    <a:off x="15943617" y="8903398"/>
                    <a:ext cx="1708850" cy="58819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75" name="Овал 74">
                    <a:extLst>
                      <a:ext uri="{FF2B5EF4-FFF2-40B4-BE49-F238E27FC236}">
                        <a16:creationId xmlns:a16="http://schemas.microsoft.com/office/drawing/2014/main" id="{18740491-844F-45DF-8C65-5167C5571F8D}"/>
                      </a:ext>
                    </a:extLst>
                  </p:cNvPr>
                  <p:cNvSpPr/>
                  <p:nvPr/>
                </p:nvSpPr>
                <p:spPr>
                  <a:xfrm>
                    <a:off x="18161545" y="9486865"/>
                    <a:ext cx="1708852" cy="58819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76" name="Овал 75">
                    <a:extLst>
                      <a:ext uri="{FF2B5EF4-FFF2-40B4-BE49-F238E27FC236}">
                        <a16:creationId xmlns:a16="http://schemas.microsoft.com/office/drawing/2014/main" id="{E191E48A-C75F-442C-B51D-C9ECB63239E4}"/>
                      </a:ext>
                    </a:extLst>
                  </p:cNvPr>
                  <p:cNvSpPr/>
                  <p:nvPr/>
                </p:nvSpPr>
                <p:spPr>
                  <a:xfrm>
                    <a:off x="17634203" y="8657993"/>
                    <a:ext cx="552896" cy="55289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</p:grpSp>
            <p:sp>
              <p:nvSpPr>
                <p:cNvPr id="89" name="Text 9">
                  <a:extLst>
                    <a:ext uri="{FF2B5EF4-FFF2-40B4-BE49-F238E27FC236}">
                      <a16:creationId xmlns:a16="http://schemas.microsoft.com/office/drawing/2014/main" id="{818D529B-B4B2-45C6-8691-2870169F8492}"/>
                    </a:ext>
                  </a:extLst>
                </p:cNvPr>
                <p:cNvSpPr/>
                <p:nvPr/>
              </p:nvSpPr>
              <p:spPr>
                <a:xfrm>
                  <a:off x="20221322" y="9278365"/>
                  <a:ext cx="2771586" cy="55710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>
                    <a:lnSpc>
                      <a:spcPts val="2000"/>
                    </a:lnSpc>
                  </a:pPr>
                  <a:r>
                    <a:rPr lang="ru-RU" sz="1300" kern="0" spc="-64" dirty="0">
                      <a:solidFill>
                        <a:srgbClr val="000000">
                          <a:alpha val="100000"/>
                        </a:srgbClr>
                      </a:solidFill>
                      <a:latin typeface="Styrene A LC Bold"/>
                      <a:ea typeface="Styrene A LC Medium" pitchFamily="34" charset="-122"/>
                    </a:rPr>
                    <a:t>Кластер 1</a:t>
                  </a:r>
                  <a:endParaRPr lang="en-US" sz="1300" dirty="0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22D3B862-187C-E045-9C95-DC8431316FF4}"/>
                  </a:ext>
                </a:extLst>
              </p:cNvPr>
              <p:cNvGrpSpPr/>
              <p:nvPr/>
            </p:nvGrpSpPr>
            <p:grpSpPr>
              <a:xfrm>
                <a:off x="16727763" y="10363200"/>
                <a:ext cx="5659450" cy="1172362"/>
                <a:chOff x="16727763" y="10487611"/>
                <a:chExt cx="5659450" cy="1172362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2532847F-ED5E-83AF-8E83-D47045129C33}"/>
                    </a:ext>
                  </a:extLst>
                </p:cNvPr>
                <p:cNvGrpSpPr/>
                <p:nvPr/>
              </p:nvGrpSpPr>
              <p:grpSpPr>
                <a:xfrm>
                  <a:off x="16727763" y="10487611"/>
                  <a:ext cx="3064972" cy="1172362"/>
                  <a:chOff x="16226593" y="10487610"/>
                  <a:chExt cx="3713362" cy="1420373"/>
                </a:xfrm>
              </p:grpSpPr>
              <p:sp>
                <p:nvSpPr>
                  <p:cNvPr id="77" name="Овал 76">
                    <a:extLst>
                      <a:ext uri="{FF2B5EF4-FFF2-40B4-BE49-F238E27FC236}">
                        <a16:creationId xmlns:a16="http://schemas.microsoft.com/office/drawing/2014/main" id="{1191DA63-21BF-4F58-806D-FBC379887E9C}"/>
                      </a:ext>
                    </a:extLst>
                  </p:cNvPr>
                  <p:cNvSpPr/>
                  <p:nvPr/>
                </p:nvSpPr>
                <p:spPr>
                  <a:xfrm>
                    <a:off x="16510693" y="10642668"/>
                    <a:ext cx="1220324" cy="944364"/>
                  </a:xfrm>
                  <a:prstGeom prst="ellipse">
                    <a:avLst/>
                  </a:prstGeom>
                  <a:solidFill>
                    <a:srgbClr val="00FFE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78" name="Овал 77">
                    <a:extLst>
                      <a:ext uri="{FF2B5EF4-FFF2-40B4-BE49-F238E27FC236}">
                        <a16:creationId xmlns:a16="http://schemas.microsoft.com/office/drawing/2014/main" id="{C9C35AB9-8E2B-4F8F-9C53-651FF674B87F}"/>
                      </a:ext>
                    </a:extLst>
                  </p:cNvPr>
                  <p:cNvSpPr/>
                  <p:nvPr/>
                </p:nvSpPr>
                <p:spPr>
                  <a:xfrm>
                    <a:off x="16960509" y="10614246"/>
                    <a:ext cx="1708853" cy="944364"/>
                  </a:xfrm>
                  <a:prstGeom prst="ellipse">
                    <a:avLst/>
                  </a:prstGeom>
                  <a:solidFill>
                    <a:srgbClr val="00FFE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79" name="Овал 78">
                    <a:extLst>
                      <a:ext uri="{FF2B5EF4-FFF2-40B4-BE49-F238E27FC236}">
                        <a16:creationId xmlns:a16="http://schemas.microsoft.com/office/drawing/2014/main" id="{DE4E5D81-906F-46C0-9844-74F2A97D0B88}"/>
                      </a:ext>
                    </a:extLst>
                  </p:cNvPr>
                  <p:cNvSpPr/>
                  <p:nvPr/>
                </p:nvSpPr>
                <p:spPr>
                  <a:xfrm>
                    <a:off x="16226593" y="11431974"/>
                    <a:ext cx="1708853" cy="476009"/>
                  </a:xfrm>
                  <a:prstGeom prst="ellipse">
                    <a:avLst/>
                  </a:prstGeom>
                  <a:solidFill>
                    <a:srgbClr val="00FFE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80" name="Овал 79">
                    <a:extLst>
                      <a:ext uri="{FF2B5EF4-FFF2-40B4-BE49-F238E27FC236}">
                        <a16:creationId xmlns:a16="http://schemas.microsoft.com/office/drawing/2014/main" id="{245E9FF3-CE2C-4F67-A80E-730A4C637E78}"/>
                      </a:ext>
                    </a:extLst>
                  </p:cNvPr>
                  <p:cNvSpPr/>
                  <p:nvPr/>
                </p:nvSpPr>
                <p:spPr>
                  <a:xfrm>
                    <a:off x="17651779" y="11221407"/>
                    <a:ext cx="1708853" cy="476009"/>
                  </a:xfrm>
                  <a:prstGeom prst="ellipse">
                    <a:avLst/>
                  </a:prstGeom>
                  <a:solidFill>
                    <a:srgbClr val="00FFE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81" name="Овал 80">
                    <a:extLst>
                      <a:ext uri="{FF2B5EF4-FFF2-40B4-BE49-F238E27FC236}">
                        <a16:creationId xmlns:a16="http://schemas.microsoft.com/office/drawing/2014/main" id="{735DF094-6D19-4820-99BD-BDD9F9BE36A8}"/>
                      </a:ext>
                    </a:extLst>
                  </p:cNvPr>
                  <p:cNvSpPr/>
                  <p:nvPr/>
                </p:nvSpPr>
                <p:spPr>
                  <a:xfrm>
                    <a:off x="18231100" y="10487610"/>
                    <a:ext cx="1708855" cy="944364"/>
                  </a:xfrm>
                  <a:prstGeom prst="ellipse">
                    <a:avLst/>
                  </a:prstGeom>
                  <a:solidFill>
                    <a:srgbClr val="00FFE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</p:grpSp>
            <p:sp>
              <p:nvSpPr>
                <p:cNvPr id="90" name="Text 9">
                  <a:extLst>
                    <a:ext uri="{FF2B5EF4-FFF2-40B4-BE49-F238E27FC236}">
                      <a16:creationId xmlns:a16="http://schemas.microsoft.com/office/drawing/2014/main" id="{C7420C01-92A0-48CA-BC40-B70AA2DFEE02}"/>
                    </a:ext>
                  </a:extLst>
                </p:cNvPr>
                <p:cNvSpPr/>
                <p:nvPr/>
              </p:nvSpPr>
              <p:spPr>
                <a:xfrm>
                  <a:off x="20221321" y="10795240"/>
                  <a:ext cx="2165892" cy="55710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>
                    <a:lnSpc>
                      <a:spcPts val="2000"/>
                    </a:lnSpc>
                  </a:pPr>
                  <a:r>
                    <a:rPr lang="ru-RU" sz="1300" b="1" kern="0" spc="-64" dirty="0">
                      <a:solidFill>
                        <a:srgbClr val="000000">
                          <a:alpha val="100000"/>
                        </a:srgbClr>
                      </a:solidFill>
                      <a:latin typeface="Styrene A LC Bold"/>
                      <a:ea typeface="Styrene A LC Medium" pitchFamily="34" charset="-122"/>
                    </a:rPr>
                    <a:t>Кластер 2</a:t>
                  </a:r>
                  <a:endParaRPr lang="en-US" sz="1300" b="1" dirty="0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15C8C43-F2A4-2020-122B-1E0063C854AB}"/>
                  </a:ext>
                </a:extLst>
              </p:cNvPr>
              <p:cNvGrpSpPr/>
              <p:nvPr/>
            </p:nvGrpSpPr>
            <p:grpSpPr>
              <a:xfrm>
                <a:off x="16901515" y="11838989"/>
                <a:ext cx="5802480" cy="1216432"/>
                <a:chOff x="16901515" y="12121551"/>
                <a:chExt cx="5802480" cy="1216432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0E83032-7137-29AB-CB13-D6001503BE14}"/>
                    </a:ext>
                  </a:extLst>
                </p:cNvPr>
                <p:cNvGrpSpPr/>
                <p:nvPr/>
              </p:nvGrpSpPr>
              <p:grpSpPr>
                <a:xfrm>
                  <a:off x="16901515" y="12121551"/>
                  <a:ext cx="2709074" cy="1216432"/>
                  <a:chOff x="16650648" y="12097673"/>
                  <a:chExt cx="3143157" cy="1411345"/>
                </a:xfrm>
              </p:grpSpPr>
              <p:sp>
                <p:nvSpPr>
                  <p:cNvPr id="82" name="Овал 81">
                    <a:extLst>
                      <a:ext uri="{FF2B5EF4-FFF2-40B4-BE49-F238E27FC236}">
                        <a16:creationId xmlns:a16="http://schemas.microsoft.com/office/drawing/2014/main" id="{C2D3D0F0-003E-4851-B14F-1DA4BD91BAB8}"/>
                      </a:ext>
                    </a:extLst>
                  </p:cNvPr>
                  <p:cNvSpPr/>
                  <p:nvPr/>
                </p:nvSpPr>
                <p:spPr>
                  <a:xfrm>
                    <a:off x="16927797" y="12280325"/>
                    <a:ext cx="1055842" cy="753994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83" name="Овал 82">
                    <a:extLst>
                      <a:ext uri="{FF2B5EF4-FFF2-40B4-BE49-F238E27FC236}">
                        <a16:creationId xmlns:a16="http://schemas.microsoft.com/office/drawing/2014/main" id="{0E249692-54A6-4115-B942-C3B42A5EF5F8}"/>
                      </a:ext>
                    </a:extLst>
                  </p:cNvPr>
                  <p:cNvSpPr/>
                  <p:nvPr/>
                </p:nvSpPr>
                <p:spPr>
                  <a:xfrm>
                    <a:off x="17613101" y="12755024"/>
                    <a:ext cx="1055842" cy="753994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84" name="Овал 83">
                    <a:extLst>
                      <a:ext uri="{FF2B5EF4-FFF2-40B4-BE49-F238E27FC236}">
                        <a16:creationId xmlns:a16="http://schemas.microsoft.com/office/drawing/2014/main" id="{A6147337-C19A-4BCC-B013-0AB021F504E1}"/>
                      </a:ext>
                    </a:extLst>
                  </p:cNvPr>
                  <p:cNvSpPr/>
                  <p:nvPr/>
                </p:nvSpPr>
                <p:spPr>
                  <a:xfrm>
                    <a:off x="17848529" y="12302835"/>
                    <a:ext cx="1055842" cy="753994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85" name="Овал 84">
                    <a:extLst>
                      <a:ext uri="{FF2B5EF4-FFF2-40B4-BE49-F238E27FC236}">
                        <a16:creationId xmlns:a16="http://schemas.microsoft.com/office/drawing/2014/main" id="{518BC7C1-2B51-4E7D-9FD1-5A9A42ADE070}"/>
                      </a:ext>
                    </a:extLst>
                  </p:cNvPr>
                  <p:cNvSpPr/>
                  <p:nvPr/>
                </p:nvSpPr>
                <p:spPr>
                  <a:xfrm>
                    <a:off x="16650648" y="12425960"/>
                    <a:ext cx="563163" cy="55710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86" name="Овал 85">
                    <a:extLst>
                      <a:ext uri="{FF2B5EF4-FFF2-40B4-BE49-F238E27FC236}">
                        <a16:creationId xmlns:a16="http://schemas.microsoft.com/office/drawing/2014/main" id="{6F0AE3EE-F228-48C5-A626-6D75DBD8CDA1}"/>
                      </a:ext>
                    </a:extLst>
                  </p:cNvPr>
                  <p:cNvSpPr/>
                  <p:nvPr/>
                </p:nvSpPr>
                <p:spPr>
                  <a:xfrm>
                    <a:off x="17597081" y="12097673"/>
                    <a:ext cx="563163" cy="557106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87" name="Овал 86">
                    <a:extLst>
                      <a:ext uri="{FF2B5EF4-FFF2-40B4-BE49-F238E27FC236}">
                        <a16:creationId xmlns:a16="http://schemas.microsoft.com/office/drawing/2014/main" id="{C0363298-2439-4F10-947A-3F785ADE260F}"/>
                      </a:ext>
                    </a:extLst>
                  </p:cNvPr>
                  <p:cNvSpPr/>
                  <p:nvPr/>
                </p:nvSpPr>
                <p:spPr>
                  <a:xfrm>
                    <a:off x="18520092" y="12204181"/>
                    <a:ext cx="1273713" cy="1260014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  <p:sp>
                <p:nvSpPr>
                  <p:cNvPr id="88" name="Овал 87">
                    <a:extLst>
                      <a:ext uri="{FF2B5EF4-FFF2-40B4-BE49-F238E27FC236}">
                        <a16:creationId xmlns:a16="http://schemas.microsoft.com/office/drawing/2014/main" id="{72393921-4664-416E-B7A5-C1EA68F364B3}"/>
                      </a:ext>
                    </a:extLst>
                  </p:cNvPr>
                  <p:cNvSpPr/>
                  <p:nvPr/>
                </p:nvSpPr>
                <p:spPr>
                  <a:xfrm>
                    <a:off x="16868484" y="12729768"/>
                    <a:ext cx="1055842" cy="753994"/>
                  </a:xfrm>
                  <a:prstGeom prst="ellipse">
                    <a:avLst/>
                  </a:prstGeom>
                  <a:solidFill>
                    <a:srgbClr val="888888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 sz="900"/>
                  </a:p>
                </p:txBody>
              </p:sp>
            </p:grpSp>
            <p:sp>
              <p:nvSpPr>
                <p:cNvPr id="91" name="Text 9">
                  <a:extLst>
                    <a:ext uri="{FF2B5EF4-FFF2-40B4-BE49-F238E27FC236}">
                      <a16:creationId xmlns:a16="http://schemas.microsoft.com/office/drawing/2014/main" id="{F9F04D86-4319-44B3-8C09-DE4565577917}"/>
                    </a:ext>
                  </a:extLst>
                </p:cNvPr>
                <p:cNvSpPr/>
                <p:nvPr/>
              </p:nvSpPr>
              <p:spPr>
                <a:xfrm>
                  <a:off x="20221320" y="12451216"/>
                  <a:ext cx="2482675" cy="557105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>
                    <a:lnSpc>
                      <a:spcPts val="2000"/>
                    </a:lnSpc>
                  </a:pPr>
                  <a:r>
                    <a:rPr lang="ru-RU" sz="1300" b="1" kern="0" spc="-64" dirty="0">
                      <a:solidFill>
                        <a:srgbClr val="000000">
                          <a:alpha val="100000"/>
                        </a:srgbClr>
                      </a:solidFill>
                      <a:latin typeface="Styrene A LC Bold"/>
                      <a:ea typeface="Styrene A LC Medium" pitchFamily="34" charset="-122"/>
                    </a:rPr>
                    <a:t>Кластер 3</a:t>
                  </a:r>
                  <a:endParaRPr lang="en-US" sz="1300" b="1" dirty="0"/>
                </a:p>
              </p:txBody>
            </p:sp>
          </p:grpSp>
        </p:grpSp>
      </p:grpSp>
      <p:sp>
        <p:nvSpPr>
          <p:cNvPr id="4" name="Стрелка: вниз 3">
            <a:extLst>
              <a:ext uri="{FF2B5EF4-FFF2-40B4-BE49-F238E27FC236}">
                <a16:creationId xmlns:a16="http://schemas.microsoft.com/office/drawing/2014/main" id="{CDAC75B9-CFE1-45CB-BB47-D6A2DB8A2D24}"/>
              </a:ext>
            </a:extLst>
          </p:cNvPr>
          <p:cNvSpPr/>
          <p:nvPr/>
        </p:nvSpPr>
        <p:spPr>
          <a:xfrm>
            <a:off x="9165527" y="3057341"/>
            <a:ext cx="497275" cy="57955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2019638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Обучение без учителя</a:t>
            </a:r>
          </a:p>
          <a:p>
            <a:pPr>
              <a:lnSpc>
                <a:spcPts val="2799"/>
              </a:lnSpc>
            </a:pPr>
            <a:r>
              <a:rPr lang="ru-RU" sz="2400" kern="0" spc="24" dirty="0" err="1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Unsupervised</a:t>
            </a:r>
            <a:r>
              <a:rPr lang="ru-RU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F66DD-437A-437A-A327-DE9E2B3542F9}"/>
              </a:ext>
            </a:extLst>
          </p:cNvPr>
          <p:cNvSpPr txBox="1"/>
          <p:nvPr/>
        </p:nvSpPr>
        <p:spPr>
          <a:xfrm>
            <a:off x="473294" y="1524248"/>
            <a:ext cx="2768895" cy="91940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kern="0" spc="24" dirty="0">
                <a:solidFill>
                  <a:schemeClr val="bg1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Необработанные входные данные</a:t>
            </a:r>
            <a:endParaRPr lang="ru-RU" sz="900" b="1" dirty="0">
              <a:solidFill>
                <a:schemeClr val="bg1"/>
              </a:solidFill>
              <a:latin typeface="Styrene A LC Regular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F893808B-544D-4E01-B500-7CB9F72FCA23}"/>
              </a:ext>
            </a:extLst>
          </p:cNvPr>
          <p:cNvSpPr/>
          <p:nvPr/>
        </p:nvSpPr>
        <p:spPr>
          <a:xfrm>
            <a:off x="473219" y="2467150"/>
            <a:ext cx="2768970" cy="2476178"/>
          </a:xfrm>
          <a:prstGeom prst="roundRect">
            <a:avLst>
              <a:gd name="adj" fmla="val 5385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cxnSp>
        <p:nvCxnSpPr>
          <p:cNvPr id="24" name="Прямая со стрелкой 23">
            <a:extLst>
              <a:ext uri="{FF2B5EF4-FFF2-40B4-BE49-F238E27FC236}">
                <a16:creationId xmlns:a16="http://schemas.microsoft.com/office/drawing/2014/main" id="{385BABBC-888E-453F-AD6F-361D4C1C37CA}"/>
              </a:ext>
            </a:extLst>
          </p:cNvPr>
          <p:cNvCxnSpPr>
            <a:cxnSpLocks/>
          </p:cNvCxnSpPr>
          <p:nvPr/>
        </p:nvCxnSpPr>
        <p:spPr>
          <a:xfrm>
            <a:off x="3443373" y="3710784"/>
            <a:ext cx="548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00459E8B-4DCA-4FDE-95E7-9636AE81532A}"/>
              </a:ext>
            </a:extLst>
          </p:cNvPr>
          <p:cNvCxnSpPr>
            <a:cxnSpLocks/>
            <a:stCxn id="44" idx="0"/>
            <a:endCxn id="27" idx="2"/>
          </p:cNvCxnSpPr>
          <p:nvPr/>
        </p:nvCxnSpPr>
        <p:spPr>
          <a:xfrm flipH="1" flipV="1">
            <a:off x="6172977" y="3115287"/>
            <a:ext cx="3075" cy="2039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E2118F9-1988-41F7-A8B1-105F073CAD63}"/>
              </a:ext>
            </a:extLst>
          </p:cNvPr>
          <p:cNvSpPr txBox="1"/>
          <p:nvPr/>
        </p:nvSpPr>
        <p:spPr>
          <a:xfrm>
            <a:off x="5617754" y="2740716"/>
            <a:ext cx="1110446" cy="37457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kern="0" spc="24" dirty="0">
                <a:solidFill>
                  <a:sysClr val="windowText" lastClr="000000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Алгоритм</a:t>
            </a:r>
            <a:endParaRPr lang="ru-RU" sz="550" b="1" dirty="0">
              <a:solidFill>
                <a:sysClr val="windowText" lastClr="000000"/>
              </a:solidFill>
              <a:latin typeface="Styrene A LC Regular"/>
            </a:endParaRPr>
          </a:p>
        </p:txBody>
      </p: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A92A9C4A-8402-4F69-AD6D-422DBB0AAFC6}"/>
              </a:ext>
            </a:extLst>
          </p:cNvPr>
          <p:cNvCxnSpPr>
            <a:cxnSpLocks/>
            <a:stCxn id="31" idx="2"/>
            <a:endCxn id="80" idx="0"/>
          </p:cNvCxnSpPr>
          <p:nvPr/>
        </p:nvCxnSpPr>
        <p:spPr>
          <a:xfrm>
            <a:off x="7836918" y="3104763"/>
            <a:ext cx="0" cy="21449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CC9E0F2-DC11-42E0-9A1A-ADCBF42FE0C1}"/>
              </a:ext>
            </a:extLst>
          </p:cNvPr>
          <p:cNvSpPr txBox="1"/>
          <p:nvPr/>
        </p:nvSpPr>
        <p:spPr>
          <a:xfrm>
            <a:off x="7208564" y="2730192"/>
            <a:ext cx="1256707" cy="37457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kern="0" spc="24" dirty="0">
                <a:solidFill>
                  <a:sysClr val="windowText" lastClr="000000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Обработка</a:t>
            </a:r>
            <a:endParaRPr lang="ru-RU" sz="550" b="1" dirty="0">
              <a:solidFill>
                <a:sysClr val="windowText" lastClr="000000"/>
              </a:solidFill>
              <a:latin typeface="Styrene A LC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2FBED3E-31F7-45EB-872B-F7CDE3F9E35E}"/>
              </a:ext>
            </a:extLst>
          </p:cNvPr>
          <p:cNvSpPr txBox="1"/>
          <p:nvPr/>
        </p:nvSpPr>
        <p:spPr>
          <a:xfrm>
            <a:off x="9187695" y="1732433"/>
            <a:ext cx="2768895" cy="51077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kern="0" spc="24" dirty="0">
                <a:solidFill>
                  <a:schemeClr val="bg1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Выходные данные</a:t>
            </a:r>
            <a:endParaRPr lang="ru-RU" sz="900" b="1" dirty="0">
              <a:solidFill>
                <a:schemeClr val="bg1"/>
              </a:solidFill>
              <a:latin typeface="Styrene A LC Regular"/>
            </a:endParaRPr>
          </a:p>
        </p:txBody>
      </p: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7620A330-CBE6-4234-96F6-0B07DFAE84A0}"/>
              </a:ext>
            </a:extLst>
          </p:cNvPr>
          <p:cNvCxnSpPr>
            <a:cxnSpLocks/>
          </p:cNvCxnSpPr>
          <p:nvPr/>
        </p:nvCxnSpPr>
        <p:spPr>
          <a:xfrm flipH="1">
            <a:off x="9284617" y="2657466"/>
            <a:ext cx="10732" cy="20668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C7CBC1AE-5C42-4F33-8577-250DAD4447BB}"/>
              </a:ext>
            </a:extLst>
          </p:cNvPr>
          <p:cNvCxnSpPr/>
          <p:nvPr/>
        </p:nvCxnSpPr>
        <p:spPr>
          <a:xfrm>
            <a:off x="9284618" y="2657466"/>
            <a:ext cx="424266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03EDB0D0-B312-471D-AB0B-2B718D4B725C}"/>
              </a:ext>
            </a:extLst>
          </p:cNvPr>
          <p:cNvCxnSpPr/>
          <p:nvPr/>
        </p:nvCxnSpPr>
        <p:spPr>
          <a:xfrm>
            <a:off x="9295349" y="3690638"/>
            <a:ext cx="424266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D800AB1A-133A-468F-BE7D-5BE290839538}"/>
              </a:ext>
            </a:extLst>
          </p:cNvPr>
          <p:cNvCxnSpPr/>
          <p:nvPr/>
        </p:nvCxnSpPr>
        <p:spPr>
          <a:xfrm>
            <a:off x="9277895" y="4738766"/>
            <a:ext cx="424266" cy="0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9">
            <a:extLst>
              <a:ext uri="{FF2B5EF4-FFF2-40B4-BE49-F238E27FC236}">
                <a16:creationId xmlns:a16="http://schemas.microsoft.com/office/drawing/2014/main" id="{02E774A4-A572-4F97-9B38-93CC67AF97A5}"/>
              </a:ext>
            </a:extLst>
          </p:cNvPr>
          <p:cNvSpPr/>
          <p:nvPr/>
        </p:nvSpPr>
        <p:spPr>
          <a:xfrm>
            <a:off x="11080467" y="4552873"/>
            <a:ext cx="9583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4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Корова</a:t>
            </a:r>
            <a:endParaRPr lang="ru-RU" sz="1400" b="1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41" name="Text 9">
            <a:extLst>
              <a:ext uri="{FF2B5EF4-FFF2-40B4-BE49-F238E27FC236}">
                <a16:creationId xmlns:a16="http://schemas.microsoft.com/office/drawing/2014/main" id="{30753744-5CB2-4D93-B429-BB70565EA522}"/>
              </a:ext>
            </a:extLst>
          </p:cNvPr>
          <p:cNvSpPr/>
          <p:nvPr/>
        </p:nvSpPr>
        <p:spPr>
          <a:xfrm>
            <a:off x="11080467" y="2486039"/>
            <a:ext cx="9583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4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Слон</a:t>
            </a:r>
            <a:endParaRPr lang="ru-RU" sz="1400" b="1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42" name="Text 9">
            <a:extLst>
              <a:ext uri="{FF2B5EF4-FFF2-40B4-BE49-F238E27FC236}">
                <a16:creationId xmlns:a16="http://schemas.microsoft.com/office/drawing/2014/main" id="{2B7B4998-71CA-463C-8D72-735884049B89}"/>
              </a:ext>
            </a:extLst>
          </p:cNvPr>
          <p:cNvSpPr/>
          <p:nvPr/>
        </p:nvSpPr>
        <p:spPr>
          <a:xfrm>
            <a:off x="11080467" y="3504911"/>
            <a:ext cx="9583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4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Верблюд</a:t>
            </a:r>
            <a:endParaRPr lang="ru-RU" sz="1400" b="1" kern="0" spc="-64" dirty="0">
              <a:solidFill>
                <a:srgbClr val="FF0000"/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graphicFrame>
        <p:nvGraphicFramePr>
          <p:cNvPr id="43" name="Объект 42">
            <a:extLst>
              <a:ext uri="{FF2B5EF4-FFF2-40B4-BE49-F238E27FC236}">
                <a16:creationId xmlns:a16="http://schemas.microsoft.com/office/drawing/2014/main" id="{03FA5805-2AD4-4CA2-9B79-02F19055A1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2451" y="3485574"/>
          <a:ext cx="456900" cy="3862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2904744" imgH="2456475" progId="CorelDraw.Graphic.25">
                  <p:embed/>
                </p:oleObj>
              </mc:Choice>
              <mc:Fallback>
                <p:oleObj name="CorelDRAW" r:id="rId3" imgW="2904744" imgH="2456475" progId="CorelDraw.Graphic.25">
                  <p:embed/>
                  <p:pic>
                    <p:nvPicPr>
                      <p:cNvPr id="43" name="Объект 42">
                        <a:extLst>
                          <a:ext uri="{FF2B5EF4-FFF2-40B4-BE49-F238E27FC236}">
                            <a16:creationId xmlns:a16="http://schemas.microsoft.com/office/drawing/2014/main" id="{03FA5805-2AD4-4CA2-9B79-02F19055A1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72451" y="3485574"/>
                        <a:ext cx="456900" cy="3862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Овал 43">
            <a:extLst>
              <a:ext uri="{FF2B5EF4-FFF2-40B4-BE49-F238E27FC236}">
                <a16:creationId xmlns:a16="http://schemas.microsoft.com/office/drawing/2014/main" id="{D5E05609-2934-4B87-B0EB-2A4848664302}"/>
              </a:ext>
            </a:extLst>
          </p:cNvPr>
          <p:cNvSpPr/>
          <p:nvPr/>
        </p:nvSpPr>
        <p:spPr>
          <a:xfrm>
            <a:off x="5810671" y="3319262"/>
            <a:ext cx="730762" cy="7307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graphicFrame>
        <p:nvGraphicFramePr>
          <p:cNvPr id="45" name="Объект 44">
            <a:extLst>
              <a:ext uri="{FF2B5EF4-FFF2-40B4-BE49-F238E27FC236}">
                <a16:creationId xmlns:a16="http://schemas.microsoft.com/office/drawing/2014/main" id="{FE4A7060-A9A4-44B9-AB1C-CF1147362D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64608" y="3516970"/>
          <a:ext cx="576260" cy="323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3289097" imgH="1845609" progId="CorelDraw.Graphic.25">
                  <p:embed/>
                </p:oleObj>
              </mc:Choice>
              <mc:Fallback>
                <p:oleObj name="CorelDRAW" r:id="rId5" imgW="3289097" imgH="1845609" progId="CorelDraw.Graphic.25">
                  <p:embed/>
                  <p:pic>
                    <p:nvPicPr>
                      <p:cNvPr id="45" name="Объект 44">
                        <a:extLst>
                          <a:ext uri="{FF2B5EF4-FFF2-40B4-BE49-F238E27FC236}">
                            <a16:creationId xmlns:a16="http://schemas.microsoft.com/office/drawing/2014/main" id="{FE4A7060-A9A4-44B9-AB1C-CF1147362D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64608" y="3516970"/>
                        <a:ext cx="576260" cy="323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Объект 48">
            <a:extLst>
              <a:ext uri="{FF2B5EF4-FFF2-40B4-BE49-F238E27FC236}">
                <a16:creationId xmlns:a16="http://schemas.microsoft.com/office/drawing/2014/main" id="{6B65E6B4-2FD7-4578-A138-9DD6C18BD45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70323" y="4254941"/>
          <a:ext cx="958359" cy="6490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7" imgW="21207070" imgH="14362770" progId="CorelDraw.Graphic.25">
                  <p:embed/>
                </p:oleObj>
              </mc:Choice>
              <mc:Fallback>
                <p:oleObj name="CorelDRAW" r:id="rId7" imgW="21207070" imgH="14362770" progId="CorelDraw.Graphic.25">
                  <p:embed/>
                  <p:pic>
                    <p:nvPicPr>
                      <p:cNvPr id="49" name="Объект 48">
                        <a:extLst>
                          <a:ext uri="{FF2B5EF4-FFF2-40B4-BE49-F238E27FC236}">
                            <a16:creationId xmlns:a16="http://schemas.microsoft.com/office/drawing/2014/main" id="{6B65E6B4-2FD7-4578-A138-9DD6C18BD4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070323" y="4254941"/>
                        <a:ext cx="958359" cy="6490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Объект 49">
            <a:extLst>
              <a:ext uri="{FF2B5EF4-FFF2-40B4-BE49-F238E27FC236}">
                <a16:creationId xmlns:a16="http://schemas.microsoft.com/office/drawing/2014/main" id="{6A382DFE-49D0-401C-B249-CEFD50655CE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57776" y="2311469"/>
          <a:ext cx="1109553" cy="712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9" imgW="15729814" imgH="10104254" progId="CorelDraw.Graphic.25">
                  <p:embed/>
                </p:oleObj>
              </mc:Choice>
              <mc:Fallback>
                <p:oleObj name="CorelDRAW" r:id="rId9" imgW="15729814" imgH="10104254" progId="CorelDraw.Graphic.25">
                  <p:embed/>
                  <p:pic>
                    <p:nvPicPr>
                      <p:cNvPr id="50" name="Объект 49">
                        <a:extLst>
                          <a:ext uri="{FF2B5EF4-FFF2-40B4-BE49-F238E27FC236}">
                            <a16:creationId xmlns:a16="http://schemas.microsoft.com/office/drawing/2014/main" id="{6A382DFE-49D0-401C-B249-CEFD50655CE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957776" y="2311469"/>
                        <a:ext cx="1109553" cy="712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Объект 50">
            <a:extLst>
              <a:ext uri="{FF2B5EF4-FFF2-40B4-BE49-F238E27FC236}">
                <a16:creationId xmlns:a16="http://schemas.microsoft.com/office/drawing/2014/main" id="{9FCF15E1-FEC8-42FD-BF96-5F1C3F5DB2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36322" y="3274732"/>
          <a:ext cx="952460" cy="712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1" imgW="3014777" imgH="2255879" progId="CorelDraw.Graphic.25">
                  <p:embed/>
                </p:oleObj>
              </mc:Choice>
              <mc:Fallback>
                <p:oleObj name="CorelDRAW" r:id="rId11" imgW="3014777" imgH="2255879" progId="CorelDraw.Graphic.25">
                  <p:embed/>
                  <p:pic>
                    <p:nvPicPr>
                      <p:cNvPr id="51" name="Объект 50">
                        <a:extLst>
                          <a:ext uri="{FF2B5EF4-FFF2-40B4-BE49-F238E27FC236}">
                            <a16:creationId xmlns:a16="http://schemas.microsoft.com/office/drawing/2014/main" id="{9FCF15E1-FEC8-42FD-BF96-5F1C3F5DB2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036322" y="3274732"/>
                        <a:ext cx="952460" cy="7127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Объект 53">
            <a:extLst>
              <a:ext uri="{FF2B5EF4-FFF2-40B4-BE49-F238E27FC236}">
                <a16:creationId xmlns:a16="http://schemas.microsoft.com/office/drawing/2014/main" id="{1F7E37CD-50CE-42B2-B526-69412F463C6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3655" y="2732911"/>
          <a:ext cx="802066" cy="515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3" imgW="15729814" imgH="10104254" progId="CorelDraw.Graphic.25">
                  <p:embed/>
                </p:oleObj>
              </mc:Choice>
              <mc:Fallback>
                <p:oleObj name="CorelDRAW" r:id="rId13" imgW="15729814" imgH="10104254" progId="CorelDraw.Graphic.25">
                  <p:embed/>
                  <p:pic>
                    <p:nvPicPr>
                      <p:cNvPr id="54" name="Объект 53">
                        <a:extLst>
                          <a:ext uri="{FF2B5EF4-FFF2-40B4-BE49-F238E27FC236}">
                            <a16:creationId xmlns:a16="http://schemas.microsoft.com/office/drawing/2014/main" id="{1F7E37CD-50CE-42B2-B526-69412F463C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63655" y="2732911"/>
                        <a:ext cx="802066" cy="515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Объект 54">
            <a:extLst>
              <a:ext uri="{FF2B5EF4-FFF2-40B4-BE49-F238E27FC236}">
                <a16:creationId xmlns:a16="http://schemas.microsoft.com/office/drawing/2014/main" id="{D47082DC-0593-4DC2-B7C6-248960CE85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4556" y="2730192"/>
          <a:ext cx="802066" cy="515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4" imgW="15729814" imgH="10104254" progId="CorelDraw.Graphic.25">
                  <p:embed/>
                </p:oleObj>
              </mc:Choice>
              <mc:Fallback>
                <p:oleObj name="CorelDRAW" r:id="rId14" imgW="15729814" imgH="10104254" progId="CorelDraw.Graphic.25">
                  <p:embed/>
                  <p:pic>
                    <p:nvPicPr>
                      <p:cNvPr id="55" name="Объект 54">
                        <a:extLst>
                          <a:ext uri="{FF2B5EF4-FFF2-40B4-BE49-F238E27FC236}">
                            <a16:creationId xmlns:a16="http://schemas.microsoft.com/office/drawing/2014/main" id="{D47082DC-0593-4DC2-B7C6-248960CE85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4556" y="2730192"/>
                        <a:ext cx="802066" cy="515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Объект 55">
            <a:extLst>
              <a:ext uri="{FF2B5EF4-FFF2-40B4-BE49-F238E27FC236}">
                <a16:creationId xmlns:a16="http://schemas.microsoft.com/office/drawing/2014/main" id="{BEFAFCEC-54ED-4746-8A5D-A6F2763311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8955" y="2732911"/>
          <a:ext cx="802066" cy="515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5" imgW="15729814" imgH="10104254" progId="CorelDraw.Graphic.25">
                  <p:embed/>
                </p:oleObj>
              </mc:Choice>
              <mc:Fallback>
                <p:oleObj name="CorelDRAW" r:id="rId15" imgW="15729814" imgH="10104254" progId="CorelDraw.Graphic.25">
                  <p:embed/>
                  <p:pic>
                    <p:nvPicPr>
                      <p:cNvPr id="56" name="Объект 55">
                        <a:extLst>
                          <a:ext uri="{FF2B5EF4-FFF2-40B4-BE49-F238E27FC236}">
                            <a16:creationId xmlns:a16="http://schemas.microsoft.com/office/drawing/2014/main" id="{BEFAFCEC-54ED-4746-8A5D-A6F27633113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88955" y="2732911"/>
                        <a:ext cx="802066" cy="515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Объект 57">
            <a:extLst>
              <a:ext uri="{FF2B5EF4-FFF2-40B4-BE49-F238E27FC236}">
                <a16:creationId xmlns:a16="http://schemas.microsoft.com/office/drawing/2014/main" id="{319C5003-0035-40DC-997C-9297E93515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5893" y="4134518"/>
          <a:ext cx="777184" cy="58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6" imgW="3014777" imgH="2255879" progId="CorelDraw.Graphic.25">
                  <p:embed/>
                </p:oleObj>
              </mc:Choice>
              <mc:Fallback>
                <p:oleObj name="CorelDRAW" r:id="rId16" imgW="3014777" imgH="2255879" progId="CorelDraw.Graphic.25">
                  <p:embed/>
                  <p:pic>
                    <p:nvPicPr>
                      <p:cNvPr id="58" name="Объект 57">
                        <a:extLst>
                          <a:ext uri="{FF2B5EF4-FFF2-40B4-BE49-F238E27FC236}">
                            <a16:creationId xmlns:a16="http://schemas.microsoft.com/office/drawing/2014/main" id="{319C5003-0035-40DC-997C-9297E93515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95893" y="4134518"/>
                        <a:ext cx="777184" cy="58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Объект 58">
            <a:extLst>
              <a:ext uri="{FF2B5EF4-FFF2-40B4-BE49-F238E27FC236}">
                <a16:creationId xmlns:a16="http://schemas.microsoft.com/office/drawing/2014/main" id="{9CAB7FB3-FC6F-4865-849E-FD66068321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17306" y="4134518"/>
          <a:ext cx="777184" cy="58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7" imgW="3014777" imgH="2255879" progId="CorelDraw.Graphic.25">
                  <p:embed/>
                </p:oleObj>
              </mc:Choice>
              <mc:Fallback>
                <p:oleObj name="CorelDRAW" r:id="rId17" imgW="3014777" imgH="2255879" progId="CorelDraw.Graphic.25">
                  <p:embed/>
                  <p:pic>
                    <p:nvPicPr>
                      <p:cNvPr id="59" name="Объект 58">
                        <a:extLst>
                          <a:ext uri="{FF2B5EF4-FFF2-40B4-BE49-F238E27FC236}">
                            <a16:creationId xmlns:a16="http://schemas.microsoft.com/office/drawing/2014/main" id="{9CAB7FB3-FC6F-4865-849E-FD66068321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17306" y="4134518"/>
                        <a:ext cx="777184" cy="58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Объект 59">
            <a:extLst>
              <a:ext uri="{FF2B5EF4-FFF2-40B4-BE49-F238E27FC236}">
                <a16:creationId xmlns:a16="http://schemas.microsoft.com/office/drawing/2014/main" id="{AA4CFD4B-5204-4772-9F32-52533F968ED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38719" y="4134518"/>
          <a:ext cx="777184" cy="581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8" imgW="3014777" imgH="2255879" progId="CorelDraw.Graphic.25">
                  <p:embed/>
                </p:oleObj>
              </mc:Choice>
              <mc:Fallback>
                <p:oleObj name="CorelDRAW" r:id="rId18" imgW="3014777" imgH="2255879" progId="CorelDraw.Graphic.25">
                  <p:embed/>
                  <p:pic>
                    <p:nvPicPr>
                      <p:cNvPr id="60" name="Объект 59">
                        <a:extLst>
                          <a:ext uri="{FF2B5EF4-FFF2-40B4-BE49-F238E27FC236}">
                            <a16:creationId xmlns:a16="http://schemas.microsoft.com/office/drawing/2014/main" id="{AA4CFD4B-5204-4772-9F32-52533F968ED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38719" y="4134518"/>
                        <a:ext cx="777184" cy="581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Объект 61">
            <a:extLst>
              <a:ext uri="{FF2B5EF4-FFF2-40B4-BE49-F238E27FC236}">
                <a16:creationId xmlns:a16="http://schemas.microsoft.com/office/drawing/2014/main" id="{1D6D8636-A464-46FA-B233-712EA61D78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93303" y="3444553"/>
          <a:ext cx="660380" cy="44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9" imgW="21207070" imgH="14362770" progId="CorelDraw.Graphic.25">
                  <p:embed/>
                </p:oleObj>
              </mc:Choice>
              <mc:Fallback>
                <p:oleObj name="CorelDRAW" r:id="rId19" imgW="21207070" imgH="14362770" progId="CorelDraw.Graphic.25">
                  <p:embed/>
                  <p:pic>
                    <p:nvPicPr>
                      <p:cNvPr id="62" name="Объект 61">
                        <a:extLst>
                          <a:ext uri="{FF2B5EF4-FFF2-40B4-BE49-F238E27FC236}">
                            <a16:creationId xmlns:a16="http://schemas.microsoft.com/office/drawing/2014/main" id="{1D6D8636-A464-46FA-B233-712EA61D78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3303" y="3444553"/>
                        <a:ext cx="660380" cy="44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" name="Объект 62">
            <a:extLst>
              <a:ext uri="{FF2B5EF4-FFF2-40B4-BE49-F238E27FC236}">
                <a16:creationId xmlns:a16="http://schemas.microsoft.com/office/drawing/2014/main" id="{E2383EB0-220E-41F7-9E75-4ABEF26601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739" y="3444553"/>
          <a:ext cx="660380" cy="44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0" imgW="21207070" imgH="14362770" progId="CorelDraw.Graphic.25">
                  <p:embed/>
                </p:oleObj>
              </mc:Choice>
              <mc:Fallback>
                <p:oleObj name="CorelDRAW" r:id="rId20" imgW="21207070" imgH="14362770" progId="CorelDraw.Graphic.25">
                  <p:embed/>
                  <p:pic>
                    <p:nvPicPr>
                      <p:cNvPr id="63" name="Объект 62">
                        <a:extLst>
                          <a:ext uri="{FF2B5EF4-FFF2-40B4-BE49-F238E27FC236}">
                            <a16:creationId xmlns:a16="http://schemas.microsoft.com/office/drawing/2014/main" id="{E2383EB0-220E-41F7-9E75-4ABEF26601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31739" y="3444553"/>
                        <a:ext cx="660380" cy="44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Объект 64">
            <a:extLst>
              <a:ext uri="{FF2B5EF4-FFF2-40B4-BE49-F238E27FC236}">
                <a16:creationId xmlns:a16="http://schemas.microsoft.com/office/drawing/2014/main" id="{90444336-2FB1-424B-AF03-9D1217EC94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6888" y="3444553"/>
          <a:ext cx="660380" cy="447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1" imgW="21207070" imgH="14362770" progId="CorelDraw.Graphic.25">
                  <p:embed/>
                </p:oleObj>
              </mc:Choice>
              <mc:Fallback>
                <p:oleObj name="CorelDRAW" r:id="rId21" imgW="21207070" imgH="14362770" progId="CorelDraw.Graphic.25">
                  <p:embed/>
                  <p:pic>
                    <p:nvPicPr>
                      <p:cNvPr id="65" name="Объект 64">
                        <a:extLst>
                          <a:ext uri="{FF2B5EF4-FFF2-40B4-BE49-F238E27FC236}">
                            <a16:creationId xmlns:a16="http://schemas.microsoft.com/office/drawing/2014/main" id="{90444336-2FB1-424B-AF03-9D1217EC94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86888" y="3444553"/>
                        <a:ext cx="660380" cy="447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4" name="Прямая соединительная линия 73">
            <a:extLst>
              <a:ext uri="{FF2B5EF4-FFF2-40B4-BE49-F238E27FC236}">
                <a16:creationId xmlns:a16="http://schemas.microsoft.com/office/drawing/2014/main" id="{A0E86D5C-2B6F-4B74-8B12-72123A9B60E8}"/>
              </a:ext>
            </a:extLst>
          </p:cNvPr>
          <p:cNvCxnSpPr>
            <a:cxnSpLocks/>
            <a:stCxn id="75" idx="2"/>
            <a:endCxn id="78" idx="0"/>
          </p:cNvCxnSpPr>
          <p:nvPr/>
        </p:nvCxnSpPr>
        <p:spPr>
          <a:xfrm>
            <a:off x="4492861" y="3104763"/>
            <a:ext cx="0" cy="2488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DEACA08-90BD-42A0-8292-88A49946028B}"/>
              </a:ext>
            </a:extLst>
          </p:cNvPr>
          <p:cNvSpPr txBox="1"/>
          <p:nvPr/>
        </p:nvSpPr>
        <p:spPr>
          <a:xfrm>
            <a:off x="3662300" y="2730192"/>
            <a:ext cx="1661122" cy="37457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kern="0" spc="24" dirty="0">
                <a:solidFill>
                  <a:sysClr val="windowText" lastClr="000000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Интерпретация </a:t>
            </a:r>
            <a:endParaRPr lang="ru-RU" sz="550" b="1" dirty="0">
              <a:solidFill>
                <a:sysClr val="windowText" lastClr="000000"/>
              </a:solidFill>
              <a:latin typeface="Styrene A LC Regular"/>
            </a:endParaRPr>
          </a:p>
        </p:txBody>
      </p:sp>
      <p:graphicFrame>
        <p:nvGraphicFramePr>
          <p:cNvPr id="76" name="Объект 75">
            <a:extLst>
              <a:ext uri="{FF2B5EF4-FFF2-40B4-BE49-F238E27FC236}">
                <a16:creationId xmlns:a16="http://schemas.microsoft.com/office/drawing/2014/main" id="{0B20491D-7937-4036-A728-88FDF4717C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22911" y="3557584"/>
          <a:ext cx="576260" cy="323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2" imgW="3289097" imgH="1845609" progId="CorelDraw.Graphic.25">
                  <p:embed/>
                </p:oleObj>
              </mc:Choice>
              <mc:Fallback>
                <p:oleObj name="CorelDRAW" r:id="rId22" imgW="3289097" imgH="1845609" progId="CorelDraw.Graphic.25">
                  <p:embed/>
                  <p:pic>
                    <p:nvPicPr>
                      <p:cNvPr id="76" name="Объект 75">
                        <a:extLst>
                          <a:ext uri="{FF2B5EF4-FFF2-40B4-BE49-F238E27FC236}">
                            <a16:creationId xmlns:a16="http://schemas.microsoft.com/office/drawing/2014/main" id="{0B20491D-7937-4036-A728-88FDF4717C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22911" y="3557584"/>
                        <a:ext cx="576260" cy="3234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Овал 77">
            <a:extLst>
              <a:ext uri="{FF2B5EF4-FFF2-40B4-BE49-F238E27FC236}">
                <a16:creationId xmlns:a16="http://schemas.microsoft.com/office/drawing/2014/main" id="{E9C6DC8F-4CB9-401D-92B2-EEC9E5B58A4E}"/>
              </a:ext>
            </a:extLst>
          </p:cNvPr>
          <p:cNvSpPr/>
          <p:nvPr/>
        </p:nvSpPr>
        <p:spPr>
          <a:xfrm>
            <a:off x="4127480" y="3353658"/>
            <a:ext cx="730762" cy="7307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9D9445EB-7854-4C4B-AF68-D3FA2B997DB7}"/>
              </a:ext>
            </a:extLst>
          </p:cNvPr>
          <p:cNvSpPr/>
          <p:nvPr/>
        </p:nvSpPr>
        <p:spPr>
          <a:xfrm>
            <a:off x="7471537" y="3319262"/>
            <a:ext cx="730762" cy="7307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CF2C6D15-E911-4C67-8EAB-6DC60269703E}"/>
              </a:ext>
            </a:extLst>
          </p:cNvPr>
          <p:cNvCxnSpPr>
            <a:cxnSpLocks/>
          </p:cNvCxnSpPr>
          <p:nvPr/>
        </p:nvCxnSpPr>
        <p:spPr>
          <a:xfrm>
            <a:off x="5069534" y="3710784"/>
            <a:ext cx="548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 стрелкой 84">
            <a:extLst>
              <a:ext uri="{FF2B5EF4-FFF2-40B4-BE49-F238E27FC236}">
                <a16:creationId xmlns:a16="http://schemas.microsoft.com/office/drawing/2014/main" id="{8F133B81-1B8A-41A6-BDD0-59D4D5C1271E}"/>
              </a:ext>
            </a:extLst>
          </p:cNvPr>
          <p:cNvCxnSpPr>
            <a:cxnSpLocks/>
          </p:cNvCxnSpPr>
          <p:nvPr/>
        </p:nvCxnSpPr>
        <p:spPr>
          <a:xfrm>
            <a:off x="6728200" y="3719038"/>
            <a:ext cx="54822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>
            <a:extLst>
              <a:ext uri="{FF2B5EF4-FFF2-40B4-BE49-F238E27FC236}">
                <a16:creationId xmlns:a16="http://schemas.microsoft.com/office/drawing/2014/main" id="{F2533053-4C3E-4185-85C5-7F55DD36917B}"/>
              </a:ext>
            </a:extLst>
          </p:cNvPr>
          <p:cNvCxnSpPr>
            <a:cxnSpLocks/>
          </p:cNvCxnSpPr>
          <p:nvPr/>
        </p:nvCxnSpPr>
        <p:spPr>
          <a:xfrm>
            <a:off x="8305512" y="3687128"/>
            <a:ext cx="989837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9">
            <a:extLst>
              <a:ext uri="{FF2B5EF4-FFF2-40B4-BE49-F238E27FC236}">
                <a16:creationId xmlns:a16="http://schemas.microsoft.com/office/drawing/2014/main" id="{9F8B3022-D931-40D7-9E9B-896FC78056F5}"/>
              </a:ext>
            </a:extLst>
          </p:cNvPr>
          <p:cNvSpPr/>
          <p:nvPr/>
        </p:nvSpPr>
        <p:spPr>
          <a:xfrm>
            <a:off x="4052801" y="4214001"/>
            <a:ext cx="4569389" cy="1312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  <a:spcAft>
                <a:spcPts val="600"/>
              </a:spcAft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Неизвестные выходные данные</a:t>
            </a:r>
            <a:endParaRPr lang="en-US" sz="1600" kern="0" spc="-64" dirty="0">
              <a:solidFill>
                <a:srgbClr val="000000">
                  <a:alpha val="100000"/>
                </a:srgbClr>
              </a:solidFill>
              <a:latin typeface="Styrene A LC Medium" pitchFamily="34" charset="0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  <a:spcAft>
                <a:spcPts val="600"/>
              </a:spcAft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Нет обучающего набора данных</a:t>
            </a:r>
          </a:p>
        </p:txBody>
      </p:sp>
      <p:sp>
        <p:nvSpPr>
          <p:cNvPr id="94" name="Shape 27">
            <a:extLst>
              <a:ext uri="{FF2B5EF4-FFF2-40B4-BE49-F238E27FC236}">
                <a16:creationId xmlns:a16="http://schemas.microsoft.com/office/drawing/2014/main" id="{A28B1045-D62F-4841-8DF6-7F11DCBD5F11}"/>
              </a:ext>
            </a:extLst>
          </p:cNvPr>
          <p:cNvSpPr/>
          <p:nvPr/>
        </p:nvSpPr>
        <p:spPr>
          <a:xfrm>
            <a:off x="3839843" y="4622644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95" name="Shape 27">
            <a:extLst>
              <a:ext uri="{FF2B5EF4-FFF2-40B4-BE49-F238E27FC236}">
                <a16:creationId xmlns:a16="http://schemas.microsoft.com/office/drawing/2014/main" id="{096F58D7-9B6D-4091-A807-A4C1D2270B37}"/>
              </a:ext>
            </a:extLst>
          </p:cNvPr>
          <p:cNvSpPr/>
          <p:nvPr/>
        </p:nvSpPr>
        <p:spPr>
          <a:xfrm>
            <a:off x="3842920" y="4274343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A6B704-2FBE-4E69-A254-95A0A0DBFA13}"/>
              </a:ext>
            </a:extLst>
          </p:cNvPr>
          <p:cNvSpPr txBox="1"/>
          <p:nvPr/>
        </p:nvSpPr>
        <p:spPr>
          <a:xfrm>
            <a:off x="3839843" y="5795087"/>
            <a:ext cx="4554465" cy="51077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kern="0" spc="24" dirty="0">
                <a:solidFill>
                  <a:schemeClr val="bg1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Обучение модели</a:t>
            </a:r>
            <a:endParaRPr lang="ru-RU" sz="900" b="1" dirty="0">
              <a:solidFill>
                <a:schemeClr val="bg1"/>
              </a:solidFill>
              <a:latin typeface="Styrene A L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891170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CoFo Kak Black" pitchFamily="34" charset="-122"/>
                <a:cs typeface="CoFo Kak Black" pitchFamily="34" charset="-120"/>
              </a:rPr>
              <a:t>Кластеризация</a:t>
            </a:r>
          </a:p>
        </p:txBody>
      </p:sp>
      <p:pic>
        <p:nvPicPr>
          <p:cNvPr id="52" name="Image 1" descr=" ">
            <a:extLst>
              <a:ext uri="{FF2B5EF4-FFF2-40B4-BE49-F238E27FC236}">
                <a16:creationId xmlns:a16="http://schemas.microsoft.com/office/drawing/2014/main" id="{17DC21D0-40B0-486D-9546-8DECD9739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D627302C-90E0-45F3-AA99-5D7FA0F18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09" y="1335894"/>
            <a:ext cx="234397" cy="288171"/>
          </a:xfrm>
          <a:prstGeom prst="rect">
            <a:avLst/>
          </a:prstGeom>
        </p:spPr>
      </p:pic>
      <p:sp>
        <p:nvSpPr>
          <p:cNvPr id="8" name="Text 9">
            <a:extLst>
              <a:ext uri="{FF2B5EF4-FFF2-40B4-BE49-F238E27FC236}">
                <a16:creationId xmlns:a16="http://schemas.microsoft.com/office/drawing/2014/main" id="{D676B110-DA2B-45A5-BC56-61083559EEA1}"/>
              </a:ext>
            </a:extLst>
          </p:cNvPr>
          <p:cNvSpPr/>
          <p:nvPr/>
        </p:nvSpPr>
        <p:spPr>
          <a:xfrm>
            <a:off x="938313" y="1371868"/>
            <a:ext cx="545318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20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Найти похожих людей</a:t>
            </a: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EA047C65-A535-4381-AED4-AF4463D44BE1}"/>
              </a:ext>
            </a:extLst>
          </p:cNvPr>
          <p:cNvGrpSpPr/>
          <p:nvPr/>
        </p:nvGrpSpPr>
        <p:grpSpPr>
          <a:xfrm>
            <a:off x="2539939" y="1744353"/>
            <a:ext cx="7112121" cy="4438694"/>
            <a:chOff x="2879082" y="3377835"/>
            <a:chExt cx="14226094" cy="8878543"/>
          </a:xfrm>
        </p:grpSpPr>
        <p:pic>
          <p:nvPicPr>
            <p:cNvPr id="1026" name="Picture 2" descr="Он красивее деда: как живет и чем занимается внук Марлона Брандо">
              <a:extLst>
                <a:ext uri="{FF2B5EF4-FFF2-40B4-BE49-F238E27FC236}">
                  <a16:creationId xmlns:a16="http://schemas.microsoft.com/office/drawing/2014/main" id="{018267A6-BC11-4835-A53C-C8B8CBDD3A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78" r="30609"/>
            <a:stretch/>
          </p:blipFill>
          <p:spPr bwMode="auto">
            <a:xfrm>
              <a:off x="2879082" y="3377836"/>
              <a:ext cx="3240440" cy="3937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creen Archives/Getty Images">
              <a:extLst>
                <a:ext uri="{FF2B5EF4-FFF2-40B4-BE49-F238E27FC236}">
                  <a16:creationId xmlns:a16="http://schemas.microsoft.com/office/drawing/2014/main" id="{19899CB7-EA20-496A-B94F-665A759FC9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0" b="14375"/>
            <a:stretch/>
          </p:blipFill>
          <p:spPr bwMode="auto">
            <a:xfrm>
              <a:off x="6379250" y="3377835"/>
              <a:ext cx="3240441" cy="393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E1BB33A-2691-42AD-A096-8E5E8604AA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119"/>
            <a:stretch/>
          </p:blipFill>
          <p:spPr bwMode="auto">
            <a:xfrm>
              <a:off x="13552482" y="3386668"/>
              <a:ext cx="3552694" cy="3937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88FA8E4F-883A-4EB6-810A-046F2BDEC1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829" t="1907" r="26652" b="44079"/>
            <a:stretch/>
          </p:blipFill>
          <p:spPr>
            <a:xfrm>
              <a:off x="9879419" y="3386667"/>
              <a:ext cx="3413334" cy="3937900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77BA3DE-23EB-4F0A-8788-9D85A3DDA8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3" t="7335" b="6629"/>
            <a:stretch/>
          </p:blipFill>
          <p:spPr bwMode="auto">
            <a:xfrm>
              <a:off x="2879082" y="7852311"/>
              <a:ext cx="3240440" cy="4344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036F8B4-62BF-4209-AFE3-315619F061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59" r="8412" b="18135"/>
            <a:stretch/>
          </p:blipFill>
          <p:spPr bwMode="auto">
            <a:xfrm>
              <a:off x="6379250" y="7857442"/>
              <a:ext cx="3240441" cy="43397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CE01938-2C5D-49DF-B48D-E4CF820166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20" t="9989"/>
            <a:stretch/>
          </p:blipFill>
          <p:spPr bwMode="auto">
            <a:xfrm>
              <a:off x="9879419" y="7772508"/>
              <a:ext cx="3413334" cy="448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CEE6BAD2-7ADE-4A77-B3D3-235D9B2FED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61" r="26953" b="30980"/>
            <a:stretch/>
          </p:blipFill>
          <p:spPr bwMode="auto">
            <a:xfrm>
              <a:off x="13552482" y="7772508"/>
              <a:ext cx="3552694" cy="4483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5547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Сферы применения</a:t>
            </a:r>
          </a:p>
          <a:p>
            <a:pPr>
              <a:lnSpc>
                <a:spcPts val="2799"/>
              </a:lnSpc>
            </a:pP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D627302C-90E0-45F3-AA99-5D7FA0F18A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9" y="1370641"/>
            <a:ext cx="234397" cy="288171"/>
          </a:xfrm>
          <a:prstGeom prst="rect">
            <a:avLst/>
          </a:prstGeom>
        </p:spPr>
      </p:pic>
      <p:sp>
        <p:nvSpPr>
          <p:cNvPr id="8" name="Text 9">
            <a:extLst>
              <a:ext uri="{FF2B5EF4-FFF2-40B4-BE49-F238E27FC236}">
                <a16:creationId xmlns:a16="http://schemas.microsoft.com/office/drawing/2014/main" id="{D676B110-DA2B-45A5-BC56-61083559EEA1}"/>
              </a:ext>
            </a:extLst>
          </p:cNvPr>
          <p:cNvSpPr/>
          <p:nvPr/>
        </p:nvSpPr>
        <p:spPr>
          <a:xfrm>
            <a:off x="938313" y="1353881"/>
            <a:ext cx="691005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Анализ поведения отдельных клиентских групп</a:t>
            </a:r>
          </a:p>
          <a:p>
            <a:pPr>
              <a:lnSpc>
                <a:spcPts val="2000"/>
              </a:lnSpc>
            </a:pPr>
            <a:endParaRPr lang="ru-RU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Исследование рынка конкурентов</a:t>
            </a:r>
          </a:p>
          <a:p>
            <a:pPr>
              <a:lnSpc>
                <a:spcPts val="2000"/>
              </a:lnSpc>
            </a:pPr>
            <a:endParaRPr lang="ru-RU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Изучение статистики выздоровления</a:t>
            </a:r>
          </a:p>
          <a:p>
            <a:pPr>
              <a:lnSpc>
                <a:spcPts val="2000"/>
              </a:lnSpc>
            </a:pPr>
            <a:endParaRPr lang="ru-RU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Анализ мнений при опросах в разных группах людей</a:t>
            </a:r>
          </a:p>
          <a:p>
            <a:pPr>
              <a:lnSpc>
                <a:spcPts val="2000"/>
              </a:lnSpc>
            </a:pPr>
            <a:endParaRPr lang="ru-RU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SEO-ключи для формирования тематик страниц сайта</a:t>
            </a:r>
          </a:p>
          <a:p>
            <a:pPr>
              <a:lnSpc>
                <a:spcPts val="2000"/>
              </a:lnSpc>
            </a:pPr>
            <a:endParaRPr lang="ru-RU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Группировка документов по тематике</a:t>
            </a:r>
          </a:p>
        </p:txBody>
      </p:sp>
      <p:pic>
        <p:nvPicPr>
          <p:cNvPr id="16" name="Image 0" descr=" ">
            <a:extLst>
              <a:ext uri="{FF2B5EF4-FFF2-40B4-BE49-F238E27FC236}">
                <a16:creationId xmlns:a16="http://schemas.microsoft.com/office/drawing/2014/main" id="{EA7837D9-47E0-431C-8CF8-C53CC6AF5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8" y="1860559"/>
            <a:ext cx="234397" cy="288171"/>
          </a:xfrm>
          <a:prstGeom prst="rect">
            <a:avLst/>
          </a:prstGeom>
        </p:spPr>
      </p:pic>
      <p:pic>
        <p:nvPicPr>
          <p:cNvPr id="17" name="Image 0" descr=" ">
            <a:extLst>
              <a:ext uri="{FF2B5EF4-FFF2-40B4-BE49-F238E27FC236}">
                <a16:creationId xmlns:a16="http://schemas.microsoft.com/office/drawing/2014/main" id="{1CB8BC4D-E867-472B-BA06-C7E53A208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9" y="2379278"/>
            <a:ext cx="234397" cy="288171"/>
          </a:xfrm>
          <a:prstGeom prst="rect">
            <a:avLst/>
          </a:prstGeom>
        </p:spPr>
      </p:pic>
      <p:pic>
        <p:nvPicPr>
          <p:cNvPr id="18" name="Image 0" descr=" ">
            <a:extLst>
              <a:ext uri="{FF2B5EF4-FFF2-40B4-BE49-F238E27FC236}">
                <a16:creationId xmlns:a16="http://schemas.microsoft.com/office/drawing/2014/main" id="{21A35694-D8FF-4A89-80B8-EF9F08A1C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8" y="2877745"/>
            <a:ext cx="234397" cy="288171"/>
          </a:xfrm>
          <a:prstGeom prst="rect">
            <a:avLst/>
          </a:prstGeom>
        </p:spPr>
      </p:pic>
      <p:pic>
        <p:nvPicPr>
          <p:cNvPr id="19" name="Image 0" descr=" ">
            <a:extLst>
              <a:ext uri="{FF2B5EF4-FFF2-40B4-BE49-F238E27FC236}">
                <a16:creationId xmlns:a16="http://schemas.microsoft.com/office/drawing/2014/main" id="{CA44FB33-445A-4D84-8943-8A5666AA7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9" y="3409520"/>
            <a:ext cx="234397" cy="288171"/>
          </a:xfrm>
          <a:prstGeom prst="rect">
            <a:avLst/>
          </a:prstGeom>
        </p:spPr>
      </p:pic>
      <p:pic>
        <p:nvPicPr>
          <p:cNvPr id="20" name="Image 0" descr=" ">
            <a:extLst>
              <a:ext uri="{FF2B5EF4-FFF2-40B4-BE49-F238E27FC236}">
                <a16:creationId xmlns:a16="http://schemas.microsoft.com/office/drawing/2014/main" id="{82120A1B-EE7A-4669-A0BE-C2809BA3B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7" y="3864268"/>
            <a:ext cx="234397" cy="288171"/>
          </a:xfrm>
          <a:prstGeom prst="rect">
            <a:avLst/>
          </a:prstGeom>
        </p:spPr>
      </p:pic>
      <p:pic>
        <p:nvPicPr>
          <p:cNvPr id="21" name="Image 0" descr=" ">
            <a:extLst>
              <a:ext uri="{FF2B5EF4-FFF2-40B4-BE49-F238E27FC236}">
                <a16:creationId xmlns:a16="http://schemas.microsoft.com/office/drawing/2014/main" id="{A7F92244-02F7-4B6E-9A0F-BB55FA9A9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469" y="1624065"/>
            <a:ext cx="5490468" cy="5233489"/>
          </a:xfrm>
          <a:prstGeom prst="rect">
            <a:avLst/>
          </a:prstGeom>
        </p:spPr>
      </p:pic>
      <p:pic>
        <p:nvPicPr>
          <p:cNvPr id="22" name="Image 1" descr=" ">
            <a:extLst>
              <a:ext uri="{FF2B5EF4-FFF2-40B4-BE49-F238E27FC236}">
                <a16:creationId xmlns:a16="http://schemas.microsoft.com/office/drawing/2014/main" id="{2B85B5F3-7A4C-4CC0-B71B-273139A32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854" y="4699747"/>
            <a:ext cx="1535317" cy="300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26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9117350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Обучение с подкреплением (</a:t>
            </a:r>
            <a:r>
              <a:rPr lang="ru-RU" sz="2400" kern="0" spc="24" dirty="0" err="1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Reinforcement</a:t>
            </a: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 Learning)</a:t>
            </a:r>
          </a:p>
          <a:p>
            <a:pPr>
              <a:lnSpc>
                <a:spcPts val="2799"/>
              </a:lnSpc>
            </a:pP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pic>
        <p:nvPicPr>
          <p:cNvPr id="22" name="Image 1" descr=" ">
            <a:extLst>
              <a:ext uri="{FF2B5EF4-FFF2-40B4-BE49-F238E27FC236}">
                <a16:creationId xmlns:a16="http://schemas.microsoft.com/office/drawing/2014/main" id="{2B85B5F3-7A4C-4CC0-B71B-273139A32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pic>
        <p:nvPicPr>
          <p:cNvPr id="13" name="Google'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D5C79760-99C5-4EE4-ACCD-B33E47655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8635" y="1403741"/>
            <a:ext cx="8721262" cy="49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9117350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Обучение с подкреплением (</a:t>
            </a:r>
            <a:r>
              <a:rPr lang="ru-RU" sz="2400" kern="0" spc="24" dirty="0" err="1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Reinforcement</a:t>
            </a: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 Learning)</a:t>
            </a:r>
          </a:p>
          <a:p>
            <a:pPr>
              <a:lnSpc>
                <a:spcPts val="2799"/>
              </a:lnSpc>
            </a:pP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pic>
        <p:nvPicPr>
          <p:cNvPr id="22" name="Image 1" descr=" ">
            <a:extLst>
              <a:ext uri="{FF2B5EF4-FFF2-40B4-BE49-F238E27FC236}">
                <a16:creationId xmlns:a16="http://schemas.microsoft.com/office/drawing/2014/main" id="{2B85B5F3-7A4C-4CC0-B71B-273139A32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pic>
        <p:nvPicPr>
          <p:cNvPr id="6" name="Deep Learning Cars">
            <a:hlinkClick r:id="" action="ppaction://media"/>
            <a:extLst>
              <a:ext uri="{FF2B5EF4-FFF2-40B4-BE49-F238E27FC236}">
                <a16:creationId xmlns:a16="http://schemas.microsoft.com/office/drawing/2014/main" id="{BD1D034A-7977-4961-AB97-B1068040B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8842" y="1469306"/>
            <a:ext cx="8134316" cy="457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2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6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51B79-F1BB-80F8-6D04-D45D8A9FF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C7ECCE4-A964-2BBF-7E88-5B708735D56D}"/>
              </a:ext>
            </a:extLst>
          </p:cNvPr>
          <p:cNvSpPr/>
          <p:nvPr/>
        </p:nvSpPr>
        <p:spPr>
          <a:xfrm>
            <a:off x="507998" y="508380"/>
            <a:ext cx="2813035" cy="40634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4DD58BD-810D-1203-11EA-6E67FD04B183}"/>
              </a:ext>
            </a:extLst>
          </p:cNvPr>
          <p:cNvSpPr/>
          <p:nvPr/>
        </p:nvSpPr>
        <p:spPr>
          <a:xfrm>
            <a:off x="507998" y="508380"/>
            <a:ext cx="2914635" cy="50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Ход работы</a:t>
            </a:r>
            <a:endParaRPr lang="en-US" sz="2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B5D29185-AB9C-319F-D118-F4FF541FD0A9}"/>
              </a:ext>
            </a:extLst>
          </p:cNvPr>
          <p:cNvSpPr/>
          <p:nvPr/>
        </p:nvSpPr>
        <p:spPr>
          <a:xfrm>
            <a:off x="507998" y="124488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056FB61-2591-0DDC-7B8D-F510A5465776}"/>
              </a:ext>
            </a:extLst>
          </p:cNvPr>
          <p:cNvSpPr/>
          <p:nvPr/>
        </p:nvSpPr>
        <p:spPr>
          <a:xfrm>
            <a:off x="2823619" y="1390915"/>
            <a:ext cx="1845724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FF0000"/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Сбор данных</a:t>
            </a:r>
            <a:endParaRPr lang="en-US" sz="1600" dirty="0">
              <a:solidFill>
                <a:srgbClr val="FF0000"/>
              </a:solidFill>
            </a:endParaRPr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FF0000"/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 предобработка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B827D5F1-7B58-39B5-C3D7-EABE8A8ABC9A}"/>
              </a:ext>
            </a:extLst>
          </p:cNvPr>
          <p:cNvSpPr/>
          <p:nvPr/>
        </p:nvSpPr>
        <p:spPr>
          <a:xfrm>
            <a:off x="507998" y="255281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530225D0-A286-3E4F-77E5-52038DAF875C}"/>
              </a:ext>
            </a:extLst>
          </p:cNvPr>
          <p:cNvSpPr/>
          <p:nvPr/>
        </p:nvSpPr>
        <p:spPr>
          <a:xfrm>
            <a:off x="2899818" y="2698845"/>
            <a:ext cx="1693325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Выбор методов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 параметров</a:t>
            </a: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ECFAA69D-C288-3A54-1AB2-5B87B6811C2D}"/>
              </a:ext>
            </a:extLst>
          </p:cNvPr>
          <p:cNvSpPr/>
          <p:nvPr/>
        </p:nvSpPr>
        <p:spPr>
          <a:xfrm>
            <a:off x="507998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170C07A4-0096-325F-24BB-C3C623A8A899}"/>
              </a:ext>
            </a:extLst>
          </p:cNvPr>
          <p:cNvSpPr/>
          <p:nvPr/>
        </p:nvSpPr>
        <p:spPr>
          <a:xfrm>
            <a:off x="1452026" y="4133758"/>
            <a:ext cx="1096428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Обучение</a:t>
            </a: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FAFBEC64-FF74-0100-C7CC-8AA991626BDF}"/>
              </a:ext>
            </a:extLst>
          </p:cNvPr>
          <p:cNvSpPr/>
          <p:nvPr/>
        </p:nvSpPr>
        <p:spPr>
          <a:xfrm>
            <a:off x="4000480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B7F90489-4D36-685D-177C-4829CB03DA22}"/>
              </a:ext>
            </a:extLst>
          </p:cNvPr>
          <p:cNvSpPr/>
          <p:nvPr/>
        </p:nvSpPr>
        <p:spPr>
          <a:xfrm>
            <a:off x="4979433" y="4006775"/>
            <a:ext cx="1026578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Оценка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качества</a:t>
            </a:r>
            <a:endParaRPr lang="en-US" sz="16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C2111FD8-B9B5-EF1C-5131-967C4E39DB30}"/>
              </a:ext>
            </a:extLst>
          </p:cNvPr>
          <p:cNvSpPr/>
          <p:nvPr/>
        </p:nvSpPr>
        <p:spPr>
          <a:xfrm>
            <a:off x="507998" y="5168673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BAA6477-6231-A510-1DF8-8935B1BF6A1B}"/>
              </a:ext>
            </a:extLst>
          </p:cNvPr>
          <p:cNvSpPr/>
          <p:nvPr/>
        </p:nvSpPr>
        <p:spPr>
          <a:xfrm>
            <a:off x="3134767" y="5441688"/>
            <a:ext cx="1223427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Внедрение</a:t>
            </a:r>
            <a:endParaRPr lang="en-US" sz="1600" dirty="0"/>
          </a:p>
        </p:txBody>
      </p:sp>
      <p:pic>
        <p:nvPicPr>
          <p:cNvPr id="14" name="Image 0" descr=" ">
            <a:extLst>
              <a:ext uri="{FF2B5EF4-FFF2-40B4-BE49-F238E27FC236}">
                <a16:creationId xmlns:a16="http://schemas.microsoft.com/office/drawing/2014/main" id="{70988C59-55D8-9E07-7F96-E45BB270F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7636" y="2044880"/>
            <a:ext cx="204389" cy="521798"/>
          </a:xfrm>
          <a:prstGeom prst="rect">
            <a:avLst/>
          </a:prstGeom>
        </p:spPr>
      </p:pic>
      <p:pic>
        <p:nvPicPr>
          <p:cNvPr id="15" name="Image 1" descr=" ">
            <a:extLst>
              <a:ext uri="{FF2B5EF4-FFF2-40B4-BE49-F238E27FC236}">
                <a16:creationId xmlns:a16="http://schemas.microsoft.com/office/drawing/2014/main" id="{BC00C813-BEFD-E059-6729-CB3F48DC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144" y="3352810"/>
            <a:ext cx="204389" cy="521798"/>
          </a:xfrm>
          <a:prstGeom prst="rect">
            <a:avLst/>
          </a:prstGeom>
        </p:spPr>
      </p:pic>
      <p:pic>
        <p:nvPicPr>
          <p:cNvPr id="16" name="Image 2" descr=" ">
            <a:extLst>
              <a:ext uri="{FF2B5EF4-FFF2-40B4-BE49-F238E27FC236}">
                <a16:creationId xmlns:a16="http://schemas.microsoft.com/office/drawing/2014/main" id="{D74885BE-A9F1-3E8E-80A6-299E948F3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2482" y="4158585"/>
            <a:ext cx="521888" cy="204314"/>
          </a:xfrm>
          <a:prstGeom prst="rect">
            <a:avLst/>
          </a:prstGeom>
        </p:spPr>
      </p:pic>
      <p:pic>
        <p:nvPicPr>
          <p:cNvPr id="17" name="Image 3" descr=" ">
            <a:extLst>
              <a:ext uri="{FF2B5EF4-FFF2-40B4-BE49-F238E27FC236}">
                <a16:creationId xmlns:a16="http://schemas.microsoft.com/office/drawing/2014/main" id="{1C811082-282E-1E2D-DCD5-42F4AF2288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1074" y="2850655"/>
            <a:ext cx="2345519" cy="1423951"/>
          </a:xfrm>
          <a:prstGeom prst="rect">
            <a:avLst/>
          </a:prstGeom>
        </p:spPr>
      </p:pic>
      <p:pic>
        <p:nvPicPr>
          <p:cNvPr id="18" name="Image 4" descr=" ">
            <a:extLst>
              <a:ext uri="{FF2B5EF4-FFF2-40B4-BE49-F238E27FC236}">
                <a16:creationId xmlns:a16="http://schemas.microsoft.com/office/drawing/2014/main" id="{951C1347-39A4-EF64-A663-CEED259E2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1074" y="4246878"/>
            <a:ext cx="2345519" cy="1423951"/>
          </a:xfrm>
          <a:prstGeom prst="rect">
            <a:avLst/>
          </a:prstGeom>
        </p:spPr>
      </p:pic>
      <p:sp>
        <p:nvSpPr>
          <p:cNvPr id="19" name="Shape 12">
            <a:extLst>
              <a:ext uri="{FF2B5EF4-FFF2-40B4-BE49-F238E27FC236}">
                <a16:creationId xmlns:a16="http://schemas.microsoft.com/office/drawing/2014/main" id="{94BF2BBA-11F8-8990-4647-5A87E399A1FF}"/>
              </a:ext>
            </a:extLst>
          </p:cNvPr>
          <p:cNvSpPr/>
          <p:nvPr/>
        </p:nvSpPr>
        <p:spPr>
          <a:xfrm>
            <a:off x="7321512" y="4082965"/>
            <a:ext cx="1441442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CB659343-BE63-FABF-1289-22AC43AC2F6E}"/>
              </a:ext>
            </a:extLst>
          </p:cNvPr>
          <p:cNvSpPr/>
          <p:nvPr/>
        </p:nvSpPr>
        <p:spPr>
          <a:xfrm>
            <a:off x="7338446" y="4133758"/>
            <a:ext cx="1407576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Всё хорошо?</a:t>
            </a:r>
            <a:endParaRPr lang="en-US" sz="1600" dirty="0"/>
          </a:p>
        </p:txBody>
      </p:sp>
      <p:sp>
        <p:nvSpPr>
          <p:cNvPr id="21" name="Shape 14">
            <a:extLst>
              <a:ext uri="{FF2B5EF4-FFF2-40B4-BE49-F238E27FC236}">
                <a16:creationId xmlns:a16="http://schemas.microsoft.com/office/drawing/2014/main" id="{1F172F36-F1E9-1F72-F083-91CD5E4DDB59}"/>
              </a:ext>
            </a:extLst>
          </p:cNvPr>
          <p:cNvSpPr/>
          <p:nvPr/>
        </p:nvSpPr>
        <p:spPr>
          <a:xfrm>
            <a:off x="9099503" y="4813120"/>
            <a:ext cx="406398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192F6119-453D-C162-9FBE-ADB0F700AC08}"/>
              </a:ext>
            </a:extLst>
          </p:cNvPr>
          <p:cNvSpPr/>
          <p:nvPr/>
        </p:nvSpPr>
        <p:spPr>
          <a:xfrm>
            <a:off x="9116436" y="4863913"/>
            <a:ext cx="3725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Да</a:t>
            </a:r>
            <a:endParaRPr lang="en-US" sz="1600" dirty="0"/>
          </a:p>
        </p:txBody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45BE7090-4C5C-5978-14CF-00F538BE2A7E}"/>
              </a:ext>
            </a:extLst>
          </p:cNvPr>
          <p:cNvSpPr/>
          <p:nvPr/>
        </p:nvSpPr>
        <p:spPr>
          <a:xfrm>
            <a:off x="8997904" y="3429000"/>
            <a:ext cx="507997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BB50EBA3-0572-69D4-61A3-19334C647649}"/>
              </a:ext>
            </a:extLst>
          </p:cNvPr>
          <p:cNvSpPr/>
          <p:nvPr/>
        </p:nvSpPr>
        <p:spPr>
          <a:xfrm>
            <a:off x="9014837" y="3479793"/>
            <a:ext cx="4741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Нет</a:t>
            </a:r>
            <a:endParaRPr lang="en-US" sz="1600" dirty="0"/>
          </a:p>
        </p:txBody>
      </p:sp>
      <p:pic>
        <p:nvPicPr>
          <p:cNvPr id="25" name="Image 0" descr=" ">
            <a:extLst>
              <a:ext uri="{FF2B5EF4-FFF2-40B4-BE49-F238E27FC236}">
                <a16:creationId xmlns:a16="http://schemas.microsoft.com/office/drawing/2014/main" id="{DF6C6BE2-5417-9106-F2D2-452A80F77F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39734" y="4362899"/>
            <a:ext cx="2452203" cy="2453416"/>
          </a:xfrm>
          <a:prstGeom prst="rect">
            <a:avLst/>
          </a:prstGeom>
        </p:spPr>
      </p:pic>
      <p:pic>
        <p:nvPicPr>
          <p:cNvPr id="26" name="Image 1" descr=" ">
            <a:extLst>
              <a:ext uri="{FF2B5EF4-FFF2-40B4-BE49-F238E27FC236}">
                <a16:creationId xmlns:a16="http://schemas.microsoft.com/office/drawing/2014/main" id="{9D5C09F8-DD80-154C-8996-0B06D7A73C1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91215" y="258258"/>
            <a:ext cx="1313105" cy="1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433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/>
          <p:cNvSpPr/>
          <p:nvPr/>
        </p:nvSpPr>
        <p:spPr>
          <a:xfrm>
            <a:off x="507998" y="508380"/>
            <a:ext cx="7950159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Типы данных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CFD08E0-9880-18EC-2B61-021A7D13DE29}"/>
              </a:ext>
            </a:extLst>
          </p:cNvPr>
          <p:cNvGrpSpPr/>
          <p:nvPr/>
        </p:nvGrpSpPr>
        <p:grpSpPr>
          <a:xfrm>
            <a:off x="541664" y="1270342"/>
            <a:ext cx="11108673" cy="4530130"/>
            <a:chOff x="1708149" y="2241361"/>
            <a:chExt cx="18938341" cy="77230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F77CD5-C4BC-43D8-968B-4FB784604FE3}"/>
                </a:ext>
              </a:extLst>
            </p:cNvPr>
            <p:cNvSpPr txBox="1"/>
            <p:nvPr/>
          </p:nvSpPr>
          <p:spPr>
            <a:xfrm>
              <a:off x="7204272" y="6770025"/>
              <a:ext cx="7655950" cy="870787"/>
            </a:xfrm>
            <a:prstGeom prst="roundRect">
              <a:avLst/>
            </a:prstGeom>
            <a:solidFill>
              <a:srgbClr val="FF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ru-RU" sz="2400" kern="0" spc="24" dirty="0">
                  <a:solidFill>
                    <a:schemeClr val="bg1"/>
                  </a:solidFill>
                  <a:latin typeface="Styrene A LC Regular"/>
                  <a:ea typeface="CoFo Kak Black" pitchFamily="34" charset="-122"/>
                  <a:cs typeface="CoFo Kak Black" pitchFamily="34" charset="-120"/>
                </a:rPr>
                <a:t>Машинное обучение</a:t>
              </a:r>
              <a:endParaRPr lang="ru-RU" sz="900" dirty="0">
                <a:solidFill>
                  <a:schemeClr val="bg1"/>
                </a:solidFill>
                <a:latin typeface="Styrene A LC Regular"/>
              </a:endParaRPr>
            </a:p>
          </p:txBody>
        </p:sp>
        <p:pic>
          <p:nvPicPr>
            <p:cNvPr id="1026" name="Picture 2" descr="галерея - Пользовательский интерфейс и жесты Иконки">
              <a:extLst>
                <a:ext uri="{FF2B5EF4-FFF2-40B4-BE49-F238E27FC236}">
                  <a16:creationId xmlns:a16="http://schemas.microsoft.com/office/drawing/2014/main" id="{FC1062BA-1068-4646-B88C-78290AE64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8149" y="2241361"/>
              <a:ext cx="2682822" cy="2682822"/>
            </a:xfrm>
            <a:prstGeom prst="rect">
              <a:avLst/>
            </a:prstGeom>
            <a:noFill/>
          </p:spPr>
        </p:pic>
        <p:pic>
          <p:nvPicPr>
            <p:cNvPr id="1028" name="Picture 4" descr="Музыкальная нота Logo Музыкальный театр, музыкальная нота ...">
              <a:extLst>
                <a:ext uri="{FF2B5EF4-FFF2-40B4-BE49-F238E27FC236}">
                  <a16:creationId xmlns:a16="http://schemas.microsoft.com/office/drawing/2014/main" id="{74F1E0ED-03CC-4E5C-A06B-DDE3C8E19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778" b="99222" l="1333" r="96000">
                          <a14:foregroundMark x1="46000" y1="24889" x2="32778" y2="39333"/>
                          <a14:foregroundMark x1="42444" y1="19222" x2="22556" y2="39111"/>
                          <a14:foregroundMark x1="22556" y1="39111" x2="70000" y2="16889"/>
                          <a14:foregroundMark x1="70000" y1="16889" x2="85111" y2="35778"/>
                          <a14:foregroundMark x1="85111" y1="35778" x2="84444" y2="62667"/>
                          <a14:foregroundMark x1="84444" y1="62667" x2="62889" y2="81444"/>
                          <a14:foregroundMark x1="62889" y1="81444" x2="35111" y2="81000"/>
                          <a14:foregroundMark x1="35111" y1="81000" x2="16222" y2="58556"/>
                          <a14:foregroundMark x1="16222" y1="58556" x2="26444" y2="35000"/>
                          <a14:foregroundMark x1="38556" y1="16444" x2="27556" y2="18778"/>
                          <a14:foregroundMark x1="27556" y1="18778" x2="16778" y2="57667"/>
                          <a14:foregroundMark x1="16778" y1="57667" x2="44556" y2="92444"/>
                          <a14:foregroundMark x1="44556" y1="92444" x2="84222" y2="74222"/>
                          <a14:foregroundMark x1="84222" y1="74222" x2="91222" y2="39667"/>
                          <a14:foregroundMark x1="91222" y1="39667" x2="77333" y2="14556"/>
                          <a14:foregroundMark x1="77333" y1="14556" x2="51333" y2="7556"/>
                          <a14:foregroundMark x1="51333" y1="7556" x2="17667" y2="19667"/>
                          <a14:foregroundMark x1="17667" y1="19667" x2="5000" y2="38889"/>
                          <a14:foregroundMark x1="5000" y1="38889" x2="5111" y2="64222"/>
                          <a14:foregroundMark x1="5111" y1="64222" x2="26222" y2="78222"/>
                          <a14:foregroundMark x1="26222" y1="78222" x2="58778" y2="85333"/>
                          <a14:foregroundMark x1="58778" y1="85333" x2="80556" y2="69444"/>
                          <a14:foregroundMark x1="80556" y1="69444" x2="77000" y2="33556"/>
                          <a14:foregroundMark x1="77000" y1="33556" x2="60444" y2="10889"/>
                          <a14:foregroundMark x1="60444" y1="10889" x2="49222" y2="14667"/>
                          <a14:foregroundMark x1="49222" y1="14667" x2="46667" y2="18778"/>
                          <a14:foregroundMark x1="47556" y1="3556" x2="65000" y2="11222"/>
                          <a14:foregroundMark x1="65000" y1="11222" x2="95778" y2="42111"/>
                          <a14:foregroundMark x1="95778" y1="42111" x2="96111" y2="54889"/>
                          <a14:foregroundMark x1="96111" y1="54889" x2="93000" y2="66556"/>
                          <a14:foregroundMark x1="54111" y1="2778" x2="40444" y2="3000"/>
                          <a14:foregroundMark x1="59889" y1="95778" x2="40111" y2="96667"/>
                          <a14:foregroundMark x1="40111" y1="96667" x2="34556" y2="94778"/>
                          <a14:foregroundMark x1="34556" y1="94778" x2="34222" y2="94222"/>
                          <a14:foregroundMark x1="52111" y1="99222" x2="47444" y2="99333"/>
                          <a14:foregroundMark x1="1778" y1="43889" x2="1333" y2="50556"/>
                          <a14:foregroundMark x1="1333" y1="50556" x2="1556" y2="51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932" y="2278620"/>
              <a:ext cx="2564012" cy="2564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Символ файла txt – Бесплатные иконки: интерфейс">
              <a:extLst>
                <a:ext uri="{FF2B5EF4-FFF2-40B4-BE49-F238E27FC236}">
                  <a16:creationId xmlns:a16="http://schemas.microsoft.com/office/drawing/2014/main" id="{EFD9D5E4-0F0C-4EF6-9B23-45D1C200E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70906" y="2350205"/>
              <a:ext cx="2322681" cy="2322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CF548BD6-CDF3-4629-B76E-92181805C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51549" y="2251337"/>
              <a:ext cx="2688983" cy="2688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980A5C7-D23F-4AEE-BD31-ED6D295E63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98494" y="2438400"/>
              <a:ext cx="2847996" cy="26889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" name="Прямая со стрелкой 38">
              <a:extLst>
                <a:ext uri="{FF2B5EF4-FFF2-40B4-BE49-F238E27FC236}">
                  <a16:creationId xmlns:a16="http://schemas.microsoft.com/office/drawing/2014/main" id="{BD9F82A6-36F0-4CB2-AA52-A9D935C7CFFF}"/>
                </a:ext>
              </a:extLst>
            </p:cNvPr>
            <p:cNvCxnSpPr>
              <a:cxnSpLocks/>
              <a:endCxn id="1030" idx="2"/>
            </p:cNvCxnSpPr>
            <p:nvPr/>
          </p:nvCxnSpPr>
          <p:spPr>
            <a:xfrm flipV="1">
              <a:off x="11032247" y="4672886"/>
              <a:ext cx="0" cy="2097139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 стрелкой 53">
              <a:extLst>
                <a:ext uri="{FF2B5EF4-FFF2-40B4-BE49-F238E27FC236}">
                  <a16:creationId xmlns:a16="http://schemas.microsoft.com/office/drawing/2014/main" id="{84B93789-DF3B-4ECA-ABD4-FF17933A82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3960" y="7772400"/>
              <a:ext cx="8288" cy="129634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F95D081-217B-4C92-BA58-03178164687D}"/>
                </a:ext>
              </a:extLst>
            </p:cNvPr>
            <p:cNvSpPr txBox="1"/>
            <p:nvPr/>
          </p:nvSpPr>
          <p:spPr>
            <a:xfrm>
              <a:off x="7204272" y="9093652"/>
              <a:ext cx="7655950" cy="870787"/>
            </a:xfrm>
            <a:prstGeom prst="roundRect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ru-RU" sz="2400" kern="0" spc="24" dirty="0">
                  <a:latin typeface="Styrene A LC Regular"/>
                </a:rPr>
                <a:t>Ответы</a:t>
              </a:r>
              <a:endParaRPr lang="ru-RU" sz="900" dirty="0">
                <a:latin typeface="Styrene A LC Regular"/>
              </a:endParaRPr>
            </a:p>
          </p:txBody>
        </p: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9E1EB446-190F-F04F-1FF2-404376EA5EED}"/>
                </a:ext>
              </a:extLst>
            </p:cNvPr>
            <p:cNvCxnSpPr>
              <a:cxnSpLocks/>
              <a:stCxn id="10" idx="0"/>
              <a:endCxn id="1032" idx="2"/>
            </p:cNvCxnSpPr>
            <p:nvPr/>
          </p:nvCxnSpPr>
          <p:spPr>
            <a:xfrm rot="5400000" flipH="1" flipV="1">
              <a:off x="12099293" y="3873277"/>
              <a:ext cx="1829705" cy="3963793"/>
            </a:xfrm>
            <a:prstGeom prst="bentConnector3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Elbow Connector 7">
              <a:extLst>
                <a:ext uri="{FF2B5EF4-FFF2-40B4-BE49-F238E27FC236}">
                  <a16:creationId xmlns:a16="http://schemas.microsoft.com/office/drawing/2014/main" id="{32E5628A-4DB0-DF21-98FE-06B29A30A471}"/>
                </a:ext>
              </a:extLst>
            </p:cNvPr>
            <p:cNvCxnSpPr>
              <a:cxnSpLocks/>
              <a:endCxn id="1034" idx="2"/>
            </p:cNvCxnSpPr>
            <p:nvPr/>
          </p:nvCxnSpPr>
          <p:spPr>
            <a:xfrm flipV="1">
              <a:off x="11032246" y="5127383"/>
              <a:ext cx="8190246" cy="727790"/>
            </a:xfrm>
            <a:prstGeom prst="bentConnector2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Elbow Connector 14">
              <a:extLst>
                <a:ext uri="{FF2B5EF4-FFF2-40B4-BE49-F238E27FC236}">
                  <a16:creationId xmlns:a16="http://schemas.microsoft.com/office/drawing/2014/main" id="{4A696C9F-ED35-B72B-BE19-C715E377127E}"/>
                </a:ext>
              </a:extLst>
            </p:cNvPr>
            <p:cNvCxnSpPr>
              <a:stCxn id="10" idx="0"/>
              <a:endCxn id="1028" idx="2"/>
            </p:cNvCxnSpPr>
            <p:nvPr/>
          </p:nvCxnSpPr>
          <p:spPr>
            <a:xfrm rot="16200000" flipV="1">
              <a:off x="8117896" y="3855673"/>
              <a:ext cx="1927393" cy="3901311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6406BD3E-5444-853F-B129-B53926A2A8D7}"/>
                </a:ext>
              </a:extLst>
            </p:cNvPr>
            <p:cNvCxnSpPr>
              <a:cxnSpLocks/>
              <a:endCxn id="1026" idx="2"/>
            </p:cNvCxnSpPr>
            <p:nvPr/>
          </p:nvCxnSpPr>
          <p:spPr>
            <a:xfrm rot="10800000">
              <a:off x="3049561" y="4924184"/>
              <a:ext cx="7982687" cy="929489"/>
            </a:xfrm>
            <a:prstGeom prst="bentConnector2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5189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В</a:t>
            </a:r>
            <a:r>
              <a:rPr lang="en-US" sz="2800" dirty="0"/>
              <a:t>ы </a:t>
            </a:r>
            <a:r>
              <a:rPr lang="en-US" sz="2800" dirty="0" err="1"/>
              <a:t>должны</a:t>
            </a:r>
            <a:r>
              <a:rPr lang="en-US" sz="2800" dirty="0"/>
              <a:t> </a:t>
            </a:r>
            <a:r>
              <a:rPr lang="en-US" sz="2800" dirty="0" err="1"/>
              <a:t>знать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9F7F3D-30FC-19A7-2C11-C68849DAFF2F}"/>
              </a:ext>
            </a:extLst>
          </p:cNvPr>
          <p:cNvSpPr txBox="1"/>
          <p:nvPr/>
        </p:nvSpPr>
        <p:spPr>
          <a:xfrm>
            <a:off x="483079" y="1122236"/>
            <a:ext cx="6124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err="1">
                <a:solidFill>
                  <a:srgbClr val="00B050"/>
                </a:solidFill>
              </a:rPr>
              <a:t>Разработка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 err="1">
                <a:solidFill>
                  <a:srgbClr val="00B050"/>
                </a:solidFill>
              </a:rPr>
              <a:t>алгоритмов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753A6-2548-CE6D-66C0-EF78DCBFCEA8}"/>
              </a:ext>
            </a:extLst>
          </p:cNvPr>
          <p:cNvSpPr txBox="1"/>
          <p:nvPr/>
        </p:nvSpPr>
        <p:spPr>
          <a:xfrm>
            <a:off x="767746" y="1587661"/>
            <a:ext cx="1132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Временная</a:t>
            </a:r>
            <a:r>
              <a:rPr lang="en-US" dirty="0"/>
              <a:t> </a:t>
            </a:r>
            <a:r>
              <a:rPr lang="en-US" dirty="0" err="1"/>
              <a:t>сложность</a:t>
            </a:r>
            <a:r>
              <a:rPr lang="en-US" dirty="0"/>
              <a:t> </a:t>
            </a:r>
            <a:r>
              <a:rPr lang="en-US" dirty="0" err="1"/>
              <a:t>алгоритма</a:t>
            </a:r>
            <a:r>
              <a:rPr lang="en-US" dirty="0"/>
              <a:t> и </a:t>
            </a:r>
            <a:r>
              <a:rPr lang="ru-RU" dirty="0"/>
              <a:t>в</a:t>
            </a:r>
            <a:r>
              <a:rPr lang="en-US" dirty="0" err="1"/>
              <a:t>ычислительная</a:t>
            </a:r>
            <a:r>
              <a:rPr lang="en-US" dirty="0"/>
              <a:t> </a:t>
            </a:r>
            <a:r>
              <a:rPr lang="en-US" dirty="0" err="1"/>
              <a:t>сложность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D5595A-2C54-55A6-7F58-F6DBFE585059}"/>
              </a:ext>
            </a:extLst>
          </p:cNvPr>
          <p:cNvSpPr txBox="1"/>
          <p:nvPr/>
        </p:nvSpPr>
        <p:spPr>
          <a:xfrm>
            <a:off x="483079" y="2147198"/>
            <a:ext cx="6124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rgbClr val="00B050"/>
                </a:solidFill>
              </a:rPr>
              <a:t>Линейная алгебра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818971-A510-6A95-77A5-D0E47F35FE20}"/>
              </a:ext>
            </a:extLst>
          </p:cNvPr>
          <p:cNvSpPr txBox="1"/>
          <p:nvPr/>
        </p:nvSpPr>
        <p:spPr>
          <a:xfrm>
            <a:off x="483079" y="3676767"/>
            <a:ext cx="6124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rgbClr val="00B050"/>
                </a:solidFill>
              </a:rPr>
              <a:t>Анализ функций многих переменных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981F13-B024-9D42-6DF7-0A7F955CF4B1}"/>
              </a:ext>
            </a:extLst>
          </p:cNvPr>
          <p:cNvSpPr txBox="1"/>
          <p:nvPr/>
        </p:nvSpPr>
        <p:spPr>
          <a:xfrm>
            <a:off x="483079" y="4687269"/>
            <a:ext cx="6124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rgbClr val="00B050"/>
                </a:solidFill>
              </a:rPr>
              <a:t>Теория вероятностей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1017F6-BEAE-E4E0-78C8-62EF53ACAB44}"/>
              </a:ext>
            </a:extLst>
          </p:cNvPr>
          <p:cNvSpPr txBox="1"/>
          <p:nvPr/>
        </p:nvSpPr>
        <p:spPr>
          <a:xfrm>
            <a:off x="767746" y="2717316"/>
            <a:ext cx="1132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Матрицы и операции над матрицами, Векторы, Система линейных алгебраических уравнений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E2FC14-F0D5-E9BC-E1B2-8F6D21DFF8BD}"/>
              </a:ext>
            </a:extLst>
          </p:cNvPr>
          <p:cNvSpPr txBox="1"/>
          <p:nvPr/>
        </p:nvSpPr>
        <p:spPr>
          <a:xfrm>
            <a:off x="767745" y="3192831"/>
            <a:ext cx="1132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Обратная матрица, Собственный вектор, Невырожденная матрица, Сингулярное разложение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E40F46-CE89-306F-DBA2-37E7AC1BE9A0}"/>
              </a:ext>
            </a:extLst>
          </p:cNvPr>
          <p:cNvSpPr txBox="1"/>
          <p:nvPr/>
        </p:nvSpPr>
        <p:spPr>
          <a:xfrm>
            <a:off x="767744" y="4182489"/>
            <a:ext cx="1132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Производная функции, Интеграл, Касательное пространство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537AB3-C071-2AFB-A619-D09A28FA88C0}"/>
              </a:ext>
            </a:extLst>
          </p:cNvPr>
          <p:cNvSpPr txBox="1"/>
          <p:nvPr/>
        </p:nvSpPr>
        <p:spPr>
          <a:xfrm>
            <a:off x="767743" y="5228243"/>
            <a:ext cx="1132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Случайная величина, Математическое ожидание , Дисперсия случайной величины, </a:t>
            </a:r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B8CE1E-855D-4F87-0D38-0B0C6F064AF0}"/>
              </a:ext>
            </a:extLst>
          </p:cNvPr>
          <p:cNvSpPr txBox="1"/>
          <p:nvPr/>
        </p:nvSpPr>
        <p:spPr>
          <a:xfrm>
            <a:off x="483079" y="5692990"/>
            <a:ext cx="6124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b="1" dirty="0">
                <a:solidFill>
                  <a:srgbClr val="00B050"/>
                </a:solidFill>
              </a:rPr>
              <a:t>Программирование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9118EB-652E-99CD-3E9D-03A12B5B21A7}"/>
              </a:ext>
            </a:extLst>
          </p:cNvPr>
          <p:cNvSpPr txBox="1"/>
          <p:nvPr/>
        </p:nvSpPr>
        <p:spPr>
          <a:xfrm>
            <a:off x="767743" y="6083672"/>
            <a:ext cx="11326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1753707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1" descr=" ">
            <a:extLst>
              <a:ext uri="{FF2B5EF4-FFF2-40B4-BE49-F238E27FC236}">
                <a16:creationId xmlns:a16="http://schemas.microsoft.com/office/drawing/2014/main" id="{2B85B5F3-7A4C-4CC0-B71B-273139A3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Сбор и предобработка данных</a:t>
            </a:r>
          </a:p>
        </p:txBody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D627302C-90E0-45F3-AA99-5D7FA0F18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09" y="1335894"/>
            <a:ext cx="234397" cy="288171"/>
          </a:xfrm>
          <a:prstGeom prst="rect">
            <a:avLst/>
          </a:prstGeom>
        </p:spPr>
      </p:pic>
      <p:sp>
        <p:nvSpPr>
          <p:cNvPr id="8" name="Text 9">
            <a:extLst>
              <a:ext uri="{FF2B5EF4-FFF2-40B4-BE49-F238E27FC236}">
                <a16:creationId xmlns:a16="http://schemas.microsoft.com/office/drawing/2014/main" id="{D676B110-DA2B-45A5-BC56-61083559EEA1}"/>
              </a:ext>
            </a:extLst>
          </p:cNvPr>
          <p:cNvSpPr/>
          <p:nvPr/>
        </p:nvSpPr>
        <p:spPr>
          <a:xfrm>
            <a:off x="938313" y="1371868"/>
            <a:ext cx="560556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Сбор данных</a:t>
            </a:r>
            <a:endParaRPr lang="en-US" b="1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</a:t>
            </a:r>
          </a:p>
        </p:txBody>
      </p:sp>
      <p:pic>
        <p:nvPicPr>
          <p:cNvPr id="19" name="Image 0" descr=" ">
            <a:extLst>
              <a:ext uri="{FF2B5EF4-FFF2-40B4-BE49-F238E27FC236}">
                <a16:creationId xmlns:a16="http://schemas.microsoft.com/office/drawing/2014/main" id="{CA44FB33-445A-4D84-8943-8A5666AA77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09" y="3409520"/>
            <a:ext cx="234397" cy="288171"/>
          </a:xfrm>
          <a:prstGeom prst="rect">
            <a:avLst/>
          </a:prstGeom>
        </p:spPr>
      </p:pic>
      <p:pic>
        <p:nvPicPr>
          <p:cNvPr id="21" name="Image 0" descr=" ">
            <a:extLst>
              <a:ext uri="{FF2B5EF4-FFF2-40B4-BE49-F238E27FC236}">
                <a16:creationId xmlns:a16="http://schemas.microsoft.com/office/drawing/2014/main" id="{A7F92244-02F7-4B6E-9A0F-BB55FA9A9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879" y="120381"/>
            <a:ext cx="7067988" cy="67371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5A52C9-FE8E-4DFB-8A89-8A01D1643FAD}"/>
              </a:ext>
            </a:extLst>
          </p:cNvPr>
          <p:cNvSpPr txBox="1"/>
          <p:nvPr/>
        </p:nvSpPr>
        <p:spPr>
          <a:xfrm>
            <a:off x="1151317" y="1693560"/>
            <a:ext cx="6095206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09">
              <a:lnSpc>
                <a:spcPts val="2000"/>
              </a:lnSpc>
              <a:defRPr/>
            </a:pPr>
            <a:r>
              <a:rPr lang="en-US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MNIST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Открытые базы данных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Моделирование событий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Данные с детекторов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 err="1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Каптча</a:t>
            </a:r>
            <a:endParaRPr lang="ru-RU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E2F06649-5494-44AE-BA72-ABE0F43A6E27}"/>
              </a:ext>
            </a:extLst>
          </p:cNvPr>
          <p:cNvSpPr/>
          <p:nvPr/>
        </p:nvSpPr>
        <p:spPr>
          <a:xfrm>
            <a:off x="938313" y="3334484"/>
            <a:ext cx="560556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Предобработка</a:t>
            </a:r>
            <a:endParaRPr lang="en-US" b="1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A3BA26-FDAF-4A29-AF7A-B15672AE4456}"/>
              </a:ext>
            </a:extLst>
          </p:cNvPr>
          <p:cNvSpPr txBox="1"/>
          <p:nvPr/>
        </p:nvSpPr>
        <p:spPr>
          <a:xfrm>
            <a:off x="1151317" y="3656176"/>
            <a:ext cx="6095206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Исключение выбросов и </a:t>
            </a:r>
            <a:r>
              <a:rPr lang="en-US" kern="0" spc="-64" dirty="0" err="1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NaN</a:t>
            </a: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событий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Исключение шумовых данных</a:t>
            </a:r>
          </a:p>
        </p:txBody>
      </p:sp>
      <p:sp>
        <p:nvSpPr>
          <p:cNvPr id="27" name="Shape 27">
            <a:extLst>
              <a:ext uri="{FF2B5EF4-FFF2-40B4-BE49-F238E27FC236}">
                <a16:creationId xmlns:a16="http://schemas.microsoft.com/office/drawing/2014/main" id="{1A0E4004-646B-4572-94CA-166BF48FCB19}"/>
              </a:ext>
            </a:extLst>
          </p:cNvPr>
          <p:cNvSpPr/>
          <p:nvPr/>
        </p:nvSpPr>
        <p:spPr>
          <a:xfrm>
            <a:off x="953270" y="1782099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28" name="Shape 27">
            <a:extLst>
              <a:ext uri="{FF2B5EF4-FFF2-40B4-BE49-F238E27FC236}">
                <a16:creationId xmlns:a16="http://schemas.microsoft.com/office/drawing/2014/main" id="{09099EDF-5A73-4C81-AFFD-4D069D754840}"/>
              </a:ext>
            </a:extLst>
          </p:cNvPr>
          <p:cNvSpPr/>
          <p:nvPr/>
        </p:nvSpPr>
        <p:spPr>
          <a:xfrm>
            <a:off x="953270" y="2061626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C0DEDBAE-EB00-4FB8-9799-35DC86046DC5}"/>
              </a:ext>
            </a:extLst>
          </p:cNvPr>
          <p:cNvSpPr/>
          <p:nvPr/>
        </p:nvSpPr>
        <p:spPr>
          <a:xfrm>
            <a:off x="953270" y="2306964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0" name="Shape 27">
            <a:extLst>
              <a:ext uri="{FF2B5EF4-FFF2-40B4-BE49-F238E27FC236}">
                <a16:creationId xmlns:a16="http://schemas.microsoft.com/office/drawing/2014/main" id="{F3651774-5D6F-427B-9077-8830C117A0C4}"/>
              </a:ext>
            </a:extLst>
          </p:cNvPr>
          <p:cNvSpPr/>
          <p:nvPr/>
        </p:nvSpPr>
        <p:spPr>
          <a:xfrm>
            <a:off x="953270" y="2542605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1" name="Shape 27">
            <a:extLst>
              <a:ext uri="{FF2B5EF4-FFF2-40B4-BE49-F238E27FC236}">
                <a16:creationId xmlns:a16="http://schemas.microsoft.com/office/drawing/2014/main" id="{33F75CE8-7172-468D-BD29-AF8EBDA35274}"/>
              </a:ext>
            </a:extLst>
          </p:cNvPr>
          <p:cNvSpPr/>
          <p:nvPr/>
        </p:nvSpPr>
        <p:spPr>
          <a:xfrm>
            <a:off x="953270" y="2822132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2" name="Shape 27">
            <a:extLst>
              <a:ext uri="{FF2B5EF4-FFF2-40B4-BE49-F238E27FC236}">
                <a16:creationId xmlns:a16="http://schemas.microsoft.com/office/drawing/2014/main" id="{AA4DD576-C9FE-4BF7-8744-DDC1375EA7EB}"/>
              </a:ext>
            </a:extLst>
          </p:cNvPr>
          <p:cNvSpPr/>
          <p:nvPr/>
        </p:nvSpPr>
        <p:spPr>
          <a:xfrm>
            <a:off x="953270" y="3770545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3" name="Shape 27">
            <a:extLst>
              <a:ext uri="{FF2B5EF4-FFF2-40B4-BE49-F238E27FC236}">
                <a16:creationId xmlns:a16="http://schemas.microsoft.com/office/drawing/2014/main" id="{894AF6E1-2B90-4FAF-BBE5-3DDEE4A3C253}"/>
              </a:ext>
            </a:extLst>
          </p:cNvPr>
          <p:cNvSpPr/>
          <p:nvPr/>
        </p:nvSpPr>
        <p:spPr>
          <a:xfrm>
            <a:off x="953270" y="4021759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4033797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DD421-A491-5417-ECEE-F7FD57933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AF4E34DB-AFF4-C471-C158-F3170951C748}"/>
              </a:ext>
            </a:extLst>
          </p:cNvPr>
          <p:cNvSpPr/>
          <p:nvPr/>
        </p:nvSpPr>
        <p:spPr>
          <a:xfrm>
            <a:off x="507998" y="508380"/>
            <a:ext cx="2813035" cy="40634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D7C84CF-B7CA-5530-EF5C-1B3EE141E9A6}"/>
              </a:ext>
            </a:extLst>
          </p:cNvPr>
          <p:cNvSpPr/>
          <p:nvPr/>
        </p:nvSpPr>
        <p:spPr>
          <a:xfrm>
            <a:off x="507998" y="508380"/>
            <a:ext cx="2914635" cy="50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Ход работы</a:t>
            </a:r>
            <a:endParaRPr lang="en-US" sz="2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2601CBFC-D00E-3530-EC18-95E125508E93}"/>
              </a:ext>
            </a:extLst>
          </p:cNvPr>
          <p:cNvSpPr/>
          <p:nvPr/>
        </p:nvSpPr>
        <p:spPr>
          <a:xfrm>
            <a:off x="507998" y="124488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E1BAC79F-0941-E313-EC40-61574963A9C7}"/>
              </a:ext>
            </a:extLst>
          </p:cNvPr>
          <p:cNvSpPr/>
          <p:nvPr/>
        </p:nvSpPr>
        <p:spPr>
          <a:xfrm>
            <a:off x="2823619" y="1390915"/>
            <a:ext cx="1845724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Сбор данных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 предобработка</a:t>
            </a: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86CF1861-4602-839A-AAFD-1D56E3B33C4A}"/>
              </a:ext>
            </a:extLst>
          </p:cNvPr>
          <p:cNvSpPr/>
          <p:nvPr/>
        </p:nvSpPr>
        <p:spPr>
          <a:xfrm>
            <a:off x="507998" y="255281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74CDA1E-ACEB-953B-6EB4-D3B14A7346C5}"/>
              </a:ext>
            </a:extLst>
          </p:cNvPr>
          <p:cNvSpPr/>
          <p:nvPr/>
        </p:nvSpPr>
        <p:spPr>
          <a:xfrm>
            <a:off x="2877594" y="2698845"/>
            <a:ext cx="1737774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FF0000"/>
                </a:solidFill>
                <a:latin typeface="Styrene A LC Bold" pitchFamily="34" charset="0"/>
                <a:ea typeface="Styrene A LC Bold" pitchFamily="34" charset="-122"/>
                <a:cs typeface="Styrene A LC Bold" pitchFamily="34" charset="-120"/>
              </a:rPr>
              <a:t>Выбор методов</a:t>
            </a:r>
            <a:endParaRPr lang="en-US" sz="1600" dirty="0">
              <a:solidFill>
                <a:srgbClr val="FF0000"/>
              </a:solidFill>
            </a:endParaRPr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FF0000"/>
                </a:solidFill>
                <a:latin typeface="Styrene A LC Bold" pitchFamily="34" charset="0"/>
                <a:ea typeface="Styrene A LC Bold" pitchFamily="34" charset="-122"/>
                <a:cs typeface="Styrene A LC Bold" pitchFamily="34" charset="-120"/>
              </a:rPr>
              <a:t>и параметров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593F83D3-C0D6-E5E3-B0AD-377F16FB705B}"/>
              </a:ext>
            </a:extLst>
          </p:cNvPr>
          <p:cNvSpPr/>
          <p:nvPr/>
        </p:nvSpPr>
        <p:spPr>
          <a:xfrm>
            <a:off x="507998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7DF59173-0045-589E-888D-EC1FA7B8F7D5}"/>
              </a:ext>
            </a:extLst>
          </p:cNvPr>
          <p:cNvSpPr/>
          <p:nvPr/>
        </p:nvSpPr>
        <p:spPr>
          <a:xfrm>
            <a:off x="1452026" y="4133758"/>
            <a:ext cx="1096428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Обучение</a:t>
            </a: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6F67883A-4270-03AE-3985-6C5746984F14}"/>
              </a:ext>
            </a:extLst>
          </p:cNvPr>
          <p:cNvSpPr/>
          <p:nvPr/>
        </p:nvSpPr>
        <p:spPr>
          <a:xfrm>
            <a:off x="4000480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7C62DCEA-0C4E-3303-6A95-B8ACE457241E}"/>
              </a:ext>
            </a:extLst>
          </p:cNvPr>
          <p:cNvSpPr/>
          <p:nvPr/>
        </p:nvSpPr>
        <p:spPr>
          <a:xfrm>
            <a:off x="4979433" y="4006775"/>
            <a:ext cx="1026578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Оценка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качества</a:t>
            </a:r>
            <a:endParaRPr lang="en-US" sz="16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04C95A1F-77C5-3F98-08CF-9F5D7E44A277}"/>
              </a:ext>
            </a:extLst>
          </p:cNvPr>
          <p:cNvSpPr/>
          <p:nvPr/>
        </p:nvSpPr>
        <p:spPr>
          <a:xfrm>
            <a:off x="507998" y="5168673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9200011-EE40-2E28-CBBF-228A91AD57C7}"/>
              </a:ext>
            </a:extLst>
          </p:cNvPr>
          <p:cNvSpPr/>
          <p:nvPr/>
        </p:nvSpPr>
        <p:spPr>
          <a:xfrm>
            <a:off x="3134767" y="5441688"/>
            <a:ext cx="1223427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Внедрение</a:t>
            </a:r>
            <a:endParaRPr lang="en-US" sz="1600" dirty="0"/>
          </a:p>
        </p:txBody>
      </p:sp>
      <p:pic>
        <p:nvPicPr>
          <p:cNvPr id="14" name="Image 0" descr=" ">
            <a:extLst>
              <a:ext uri="{FF2B5EF4-FFF2-40B4-BE49-F238E27FC236}">
                <a16:creationId xmlns:a16="http://schemas.microsoft.com/office/drawing/2014/main" id="{1A6A4A0E-C55C-16AC-E7F6-A9DB3AE8E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7636" y="2044880"/>
            <a:ext cx="204389" cy="521798"/>
          </a:xfrm>
          <a:prstGeom prst="rect">
            <a:avLst/>
          </a:prstGeom>
        </p:spPr>
      </p:pic>
      <p:pic>
        <p:nvPicPr>
          <p:cNvPr id="15" name="Image 1" descr=" ">
            <a:extLst>
              <a:ext uri="{FF2B5EF4-FFF2-40B4-BE49-F238E27FC236}">
                <a16:creationId xmlns:a16="http://schemas.microsoft.com/office/drawing/2014/main" id="{DEDD9A50-7D14-2F2D-6DF3-C6C9CA565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144" y="3352810"/>
            <a:ext cx="204389" cy="521798"/>
          </a:xfrm>
          <a:prstGeom prst="rect">
            <a:avLst/>
          </a:prstGeom>
        </p:spPr>
      </p:pic>
      <p:pic>
        <p:nvPicPr>
          <p:cNvPr id="16" name="Image 2" descr=" ">
            <a:extLst>
              <a:ext uri="{FF2B5EF4-FFF2-40B4-BE49-F238E27FC236}">
                <a16:creationId xmlns:a16="http://schemas.microsoft.com/office/drawing/2014/main" id="{58432642-1A9B-4F20-4F75-F03EB0F528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2482" y="4158585"/>
            <a:ext cx="521888" cy="204314"/>
          </a:xfrm>
          <a:prstGeom prst="rect">
            <a:avLst/>
          </a:prstGeom>
        </p:spPr>
      </p:pic>
      <p:pic>
        <p:nvPicPr>
          <p:cNvPr id="17" name="Image 3" descr=" ">
            <a:extLst>
              <a:ext uri="{FF2B5EF4-FFF2-40B4-BE49-F238E27FC236}">
                <a16:creationId xmlns:a16="http://schemas.microsoft.com/office/drawing/2014/main" id="{DFC4C5F5-C2FA-0DD3-F9B5-81160A539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1074" y="2850655"/>
            <a:ext cx="2345519" cy="1423951"/>
          </a:xfrm>
          <a:prstGeom prst="rect">
            <a:avLst/>
          </a:prstGeom>
        </p:spPr>
      </p:pic>
      <p:pic>
        <p:nvPicPr>
          <p:cNvPr id="18" name="Image 4" descr=" ">
            <a:extLst>
              <a:ext uri="{FF2B5EF4-FFF2-40B4-BE49-F238E27FC236}">
                <a16:creationId xmlns:a16="http://schemas.microsoft.com/office/drawing/2014/main" id="{6140FC1A-7ADB-094A-F8A9-15A6E81401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1074" y="4246878"/>
            <a:ext cx="2345519" cy="1423951"/>
          </a:xfrm>
          <a:prstGeom prst="rect">
            <a:avLst/>
          </a:prstGeom>
        </p:spPr>
      </p:pic>
      <p:sp>
        <p:nvSpPr>
          <p:cNvPr id="19" name="Shape 12">
            <a:extLst>
              <a:ext uri="{FF2B5EF4-FFF2-40B4-BE49-F238E27FC236}">
                <a16:creationId xmlns:a16="http://schemas.microsoft.com/office/drawing/2014/main" id="{9262277E-FE1B-25CE-FA37-6441038F0B9D}"/>
              </a:ext>
            </a:extLst>
          </p:cNvPr>
          <p:cNvSpPr/>
          <p:nvPr/>
        </p:nvSpPr>
        <p:spPr>
          <a:xfrm>
            <a:off x="7321512" y="4082965"/>
            <a:ext cx="1441442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70B3F425-9A6A-9D07-744A-A42FCD10B3FE}"/>
              </a:ext>
            </a:extLst>
          </p:cNvPr>
          <p:cNvSpPr/>
          <p:nvPr/>
        </p:nvSpPr>
        <p:spPr>
          <a:xfrm>
            <a:off x="7338446" y="4133758"/>
            <a:ext cx="1407576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Всё хорошо?</a:t>
            </a:r>
            <a:endParaRPr lang="en-US" sz="1600" dirty="0"/>
          </a:p>
        </p:txBody>
      </p:sp>
      <p:sp>
        <p:nvSpPr>
          <p:cNvPr id="21" name="Shape 14">
            <a:extLst>
              <a:ext uri="{FF2B5EF4-FFF2-40B4-BE49-F238E27FC236}">
                <a16:creationId xmlns:a16="http://schemas.microsoft.com/office/drawing/2014/main" id="{A32B6E6F-754C-29C7-799C-EA7D2867A811}"/>
              </a:ext>
            </a:extLst>
          </p:cNvPr>
          <p:cNvSpPr/>
          <p:nvPr/>
        </p:nvSpPr>
        <p:spPr>
          <a:xfrm>
            <a:off x="9099503" y="4813120"/>
            <a:ext cx="406398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5153E6E4-6182-E8CB-4582-E4233297143B}"/>
              </a:ext>
            </a:extLst>
          </p:cNvPr>
          <p:cNvSpPr/>
          <p:nvPr/>
        </p:nvSpPr>
        <p:spPr>
          <a:xfrm>
            <a:off x="9116436" y="4863913"/>
            <a:ext cx="3725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Да</a:t>
            </a:r>
            <a:endParaRPr lang="en-US" sz="1600" dirty="0"/>
          </a:p>
        </p:txBody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4065CC28-D42D-006B-E3B6-D9DCE399B2DE}"/>
              </a:ext>
            </a:extLst>
          </p:cNvPr>
          <p:cNvSpPr/>
          <p:nvPr/>
        </p:nvSpPr>
        <p:spPr>
          <a:xfrm>
            <a:off x="8997904" y="3429000"/>
            <a:ext cx="507997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0C01A82A-FA48-271D-C08B-19308E4F1432}"/>
              </a:ext>
            </a:extLst>
          </p:cNvPr>
          <p:cNvSpPr/>
          <p:nvPr/>
        </p:nvSpPr>
        <p:spPr>
          <a:xfrm>
            <a:off x="9014837" y="3479793"/>
            <a:ext cx="4741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Нет</a:t>
            </a:r>
            <a:endParaRPr lang="en-US" sz="1600" dirty="0"/>
          </a:p>
        </p:txBody>
      </p:sp>
      <p:pic>
        <p:nvPicPr>
          <p:cNvPr id="25" name="Image 0" descr=" ">
            <a:extLst>
              <a:ext uri="{FF2B5EF4-FFF2-40B4-BE49-F238E27FC236}">
                <a16:creationId xmlns:a16="http://schemas.microsoft.com/office/drawing/2014/main" id="{3568D2E2-B693-008C-5FF0-0AE31F72EE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39734" y="4362899"/>
            <a:ext cx="2452203" cy="2453416"/>
          </a:xfrm>
          <a:prstGeom prst="rect">
            <a:avLst/>
          </a:prstGeom>
        </p:spPr>
      </p:pic>
      <p:pic>
        <p:nvPicPr>
          <p:cNvPr id="26" name="Image 1" descr=" ">
            <a:extLst>
              <a:ext uri="{FF2B5EF4-FFF2-40B4-BE49-F238E27FC236}">
                <a16:creationId xmlns:a16="http://schemas.microsoft.com/office/drawing/2014/main" id="{5FDA18E8-B238-D8CE-52EE-9327530EA3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91215" y="258258"/>
            <a:ext cx="1313105" cy="1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1" descr=" ">
            <a:extLst>
              <a:ext uri="{FF2B5EF4-FFF2-40B4-BE49-F238E27FC236}">
                <a16:creationId xmlns:a16="http://schemas.microsoft.com/office/drawing/2014/main" id="{2B85B5F3-7A4C-4CC0-B71B-273139A3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Какой алгоритм выбрать?</a:t>
            </a:r>
          </a:p>
        </p:txBody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D627302C-90E0-45F3-AA99-5D7FA0F18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09" y="1335894"/>
            <a:ext cx="234397" cy="288171"/>
          </a:xfrm>
          <a:prstGeom prst="rect">
            <a:avLst/>
          </a:prstGeom>
        </p:spPr>
      </p:pic>
      <p:sp>
        <p:nvSpPr>
          <p:cNvPr id="8" name="Text 9">
            <a:extLst>
              <a:ext uri="{FF2B5EF4-FFF2-40B4-BE49-F238E27FC236}">
                <a16:creationId xmlns:a16="http://schemas.microsoft.com/office/drawing/2014/main" id="{D676B110-DA2B-45A5-BC56-61083559EEA1}"/>
              </a:ext>
            </a:extLst>
          </p:cNvPr>
          <p:cNvSpPr/>
          <p:nvPr/>
        </p:nvSpPr>
        <p:spPr>
          <a:xfrm>
            <a:off x="938312" y="1371868"/>
            <a:ext cx="7291010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«Базовый» список моделей машинного обучения</a:t>
            </a:r>
            <a:endParaRPr lang="en-US" b="1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</a:t>
            </a:r>
          </a:p>
        </p:txBody>
      </p:sp>
      <p:pic>
        <p:nvPicPr>
          <p:cNvPr id="21" name="Image 0" descr=" ">
            <a:extLst>
              <a:ext uri="{FF2B5EF4-FFF2-40B4-BE49-F238E27FC236}">
                <a16:creationId xmlns:a16="http://schemas.microsoft.com/office/drawing/2014/main" id="{A7F92244-02F7-4B6E-9A0F-BB55FA9A9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949" y="120381"/>
            <a:ext cx="7067988" cy="67371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5A52C9-FE8E-4DFB-8A89-8A01D1643FAD}"/>
              </a:ext>
            </a:extLst>
          </p:cNvPr>
          <p:cNvSpPr txBox="1"/>
          <p:nvPr/>
        </p:nvSpPr>
        <p:spPr>
          <a:xfrm>
            <a:off x="1151317" y="1693560"/>
            <a:ext cx="6095206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Наивный байесовский классификатор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Дерево решений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Метод опорных векторов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Регрессия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Логистическая регрессия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Принцип главных компонент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 err="1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Други</a:t>
            </a: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е</a:t>
            </a:r>
          </a:p>
        </p:txBody>
      </p:sp>
      <p:sp>
        <p:nvSpPr>
          <p:cNvPr id="27" name="Shape 27">
            <a:extLst>
              <a:ext uri="{FF2B5EF4-FFF2-40B4-BE49-F238E27FC236}">
                <a16:creationId xmlns:a16="http://schemas.microsoft.com/office/drawing/2014/main" id="{1A0E4004-646B-4572-94CA-166BF48FCB19}"/>
              </a:ext>
            </a:extLst>
          </p:cNvPr>
          <p:cNvSpPr/>
          <p:nvPr/>
        </p:nvSpPr>
        <p:spPr>
          <a:xfrm>
            <a:off x="953270" y="1782099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28" name="Shape 27">
            <a:extLst>
              <a:ext uri="{FF2B5EF4-FFF2-40B4-BE49-F238E27FC236}">
                <a16:creationId xmlns:a16="http://schemas.microsoft.com/office/drawing/2014/main" id="{09099EDF-5A73-4C81-AFFD-4D069D754840}"/>
              </a:ext>
            </a:extLst>
          </p:cNvPr>
          <p:cNvSpPr/>
          <p:nvPr/>
        </p:nvSpPr>
        <p:spPr>
          <a:xfrm>
            <a:off x="953270" y="2061626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C0DEDBAE-EB00-4FB8-9799-35DC86046DC5}"/>
              </a:ext>
            </a:extLst>
          </p:cNvPr>
          <p:cNvSpPr/>
          <p:nvPr/>
        </p:nvSpPr>
        <p:spPr>
          <a:xfrm>
            <a:off x="953270" y="2306964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0" name="Shape 27">
            <a:extLst>
              <a:ext uri="{FF2B5EF4-FFF2-40B4-BE49-F238E27FC236}">
                <a16:creationId xmlns:a16="http://schemas.microsoft.com/office/drawing/2014/main" id="{F3651774-5D6F-427B-9077-8830C117A0C4}"/>
              </a:ext>
            </a:extLst>
          </p:cNvPr>
          <p:cNvSpPr/>
          <p:nvPr/>
        </p:nvSpPr>
        <p:spPr>
          <a:xfrm>
            <a:off x="953270" y="2542605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1" name="Shape 27">
            <a:extLst>
              <a:ext uri="{FF2B5EF4-FFF2-40B4-BE49-F238E27FC236}">
                <a16:creationId xmlns:a16="http://schemas.microsoft.com/office/drawing/2014/main" id="{33F75CE8-7172-468D-BD29-AF8EBDA35274}"/>
              </a:ext>
            </a:extLst>
          </p:cNvPr>
          <p:cNvSpPr/>
          <p:nvPr/>
        </p:nvSpPr>
        <p:spPr>
          <a:xfrm>
            <a:off x="953270" y="2822132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23" name="Shape 27">
            <a:extLst>
              <a:ext uri="{FF2B5EF4-FFF2-40B4-BE49-F238E27FC236}">
                <a16:creationId xmlns:a16="http://schemas.microsoft.com/office/drawing/2014/main" id="{4703E3E8-3942-4A0F-A44F-72A936D15983}"/>
              </a:ext>
            </a:extLst>
          </p:cNvPr>
          <p:cNvSpPr/>
          <p:nvPr/>
        </p:nvSpPr>
        <p:spPr>
          <a:xfrm>
            <a:off x="953270" y="3090811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4" name="Shape 27">
            <a:extLst>
              <a:ext uri="{FF2B5EF4-FFF2-40B4-BE49-F238E27FC236}">
                <a16:creationId xmlns:a16="http://schemas.microsoft.com/office/drawing/2014/main" id="{5A7A46BB-96E0-4AFB-86F3-CBE8DCA9699C}"/>
              </a:ext>
            </a:extLst>
          </p:cNvPr>
          <p:cNvSpPr/>
          <p:nvPr/>
        </p:nvSpPr>
        <p:spPr>
          <a:xfrm>
            <a:off x="953270" y="3359489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2621763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1" descr=" ">
            <a:extLst>
              <a:ext uri="{FF2B5EF4-FFF2-40B4-BE49-F238E27FC236}">
                <a16:creationId xmlns:a16="http://schemas.microsoft.com/office/drawing/2014/main" id="{2B85B5F3-7A4C-4CC0-B71B-273139A3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Какой алгоритм выбрать?</a:t>
            </a:r>
          </a:p>
        </p:txBody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D627302C-90E0-45F3-AA99-5D7FA0F18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0409" y="1335894"/>
            <a:ext cx="234397" cy="288171"/>
          </a:xfrm>
          <a:prstGeom prst="rect">
            <a:avLst/>
          </a:prstGeom>
        </p:spPr>
      </p:pic>
      <p:sp>
        <p:nvSpPr>
          <p:cNvPr id="8" name="Text 9">
            <a:extLst>
              <a:ext uri="{FF2B5EF4-FFF2-40B4-BE49-F238E27FC236}">
                <a16:creationId xmlns:a16="http://schemas.microsoft.com/office/drawing/2014/main" id="{D676B110-DA2B-45A5-BC56-61083559EEA1}"/>
              </a:ext>
            </a:extLst>
          </p:cNvPr>
          <p:cNvSpPr/>
          <p:nvPr/>
        </p:nvSpPr>
        <p:spPr>
          <a:xfrm>
            <a:off x="938312" y="1371868"/>
            <a:ext cx="7481485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«Расширенный» список моделей машинного обучения</a:t>
            </a:r>
            <a:endParaRPr lang="en-US" b="1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</a:t>
            </a:r>
          </a:p>
        </p:txBody>
      </p:sp>
      <p:pic>
        <p:nvPicPr>
          <p:cNvPr id="21" name="Image 0" descr=" ">
            <a:extLst>
              <a:ext uri="{FF2B5EF4-FFF2-40B4-BE49-F238E27FC236}">
                <a16:creationId xmlns:a16="http://schemas.microsoft.com/office/drawing/2014/main" id="{A7F92244-02F7-4B6E-9A0F-BB55FA9A9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949" y="120381"/>
            <a:ext cx="7067988" cy="67371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F5A52C9-FE8E-4DFB-8A89-8A01D1643FAD}"/>
              </a:ext>
            </a:extLst>
          </p:cNvPr>
          <p:cNvSpPr txBox="1"/>
          <p:nvPr/>
        </p:nvSpPr>
        <p:spPr>
          <a:xfrm>
            <a:off x="1151317" y="1693560"/>
            <a:ext cx="6095206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Нейронная сеть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 err="1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Свёрточная</a:t>
            </a: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нейронная сеть</a:t>
            </a:r>
          </a:p>
          <a:p>
            <a:pPr defTabSz="457109">
              <a:lnSpc>
                <a:spcPts val="2000"/>
              </a:lnSpc>
              <a:defRPr/>
            </a:pPr>
            <a:r>
              <a:rPr lang="en-US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K</a:t>
            </a: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-средних (</a:t>
            </a:r>
            <a:r>
              <a:rPr lang="en-US" kern="0" spc="-64" dirty="0" err="1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kNN</a:t>
            </a:r>
            <a:r>
              <a:rPr lang="en-US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)</a:t>
            </a:r>
            <a:endParaRPr lang="ru-RU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Случайный лес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 err="1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Бустинг</a:t>
            </a: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над деревьями решений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Ансамбль моделей</a:t>
            </a:r>
          </a:p>
          <a:p>
            <a:pPr defTabSz="457109">
              <a:lnSpc>
                <a:spcPts val="2000"/>
              </a:lnSpc>
              <a:defRPr/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Другие</a:t>
            </a:r>
          </a:p>
        </p:txBody>
      </p:sp>
      <p:sp>
        <p:nvSpPr>
          <p:cNvPr id="27" name="Shape 27">
            <a:extLst>
              <a:ext uri="{FF2B5EF4-FFF2-40B4-BE49-F238E27FC236}">
                <a16:creationId xmlns:a16="http://schemas.microsoft.com/office/drawing/2014/main" id="{1A0E4004-646B-4572-94CA-166BF48FCB19}"/>
              </a:ext>
            </a:extLst>
          </p:cNvPr>
          <p:cNvSpPr/>
          <p:nvPr/>
        </p:nvSpPr>
        <p:spPr>
          <a:xfrm>
            <a:off x="953270" y="1782099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28" name="Shape 27">
            <a:extLst>
              <a:ext uri="{FF2B5EF4-FFF2-40B4-BE49-F238E27FC236}">
                <a16:creationId xmlns:a16="http://schemas.microsoft.com/office/drawing/2014/main" id="{09099EDF-5A73-4C81-AFFD-4D069D754840}"/>
              </a:ext>
            </a:extLst>
          </p:cNvPr>
          <p:cNvSpPr/>
          <p:nvPr/>
        </p:nvSpPr>
        <p:spPr>
          <a:xfrm>
            <a:off x="953270" y="2061626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29" name="Shape 27">
            <a:extLst>
              <a:ext uri="{FF2B5EF4-FFF2-40B4-BE49-F238E27FC236}">
                <a16:creationId xmlns:a16="http://schemas.microsoft.com/office/drawing/2014/main" id="{C0DEDBAE-EB00-4FB8-9799-35DC86046DC5}"/>
              </a:ext>
            </a:extLst>
          </p:cNvPr>
          <p:cNvSpPr/>
          <p:nvPr/>
        </p:nvSpPr>
        <p:spPr>
          <a:xfrm>
            <a:off x="953270" y="2306964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0" name="Shape 27">
            <a:extLst>
              <a:ext uri="{FF2B5EF4-FFF2-40B4-BE49-F238E27FC236}">
                <a16:creationId xmlns:a16="http://schemas.microsoft.com/office/drawing/2014/main" id="{F3651774-5D6F-427B-9077-8830C117A0C4}"/>
              </a:ext>
            </a:extLst>
          </p:cNvPr>
          <p:cNvSpPr/>
          <p:nvPr/>
        </p:nvSpPr>
        <p:spPr>
          <a:xfrm>
            <a:off x="953270" y="2542605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1" name="Shape 27">
            <a:extLst>
              <a:ext uri="{FF2B5EF4-FFF2-40B4-BE49-F238E27FC236}">
                <a16:creationId xmlns:a16="http://schemas.microsoft.com/office/drawing/2014/main" id="{33F75CE8-7172-468D-BD29-AF8EBDA35274}"/>
              </a:ext>
            </a:extLst>
          </p:cNvPr>
          <p:cNvSpPr/>
          <p:nvPr/>
        </p:nvSpPr>
        <p:spPr>
          <a:xfrm>
            <a:off x="953270" y="2822132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23" name="Shape 27">
            <a:extLst>
              <a:ext uri="{FF2B5EF4-FFF2-40B4-BE49-F238E27FC236}">
                <a16:creationId xmlns:a16="http://schemas.microsoft.com/office/drawing/2014/main" id="{4703E3E8-3942-4A0F-A44F-72A936D15983}"/>
              </a:ext>
            </a:extLst>
          </p:cNvPr>
          <p:cNvSpPr/>
          <p:nvPr/>
        </p:nvSpPr>
        <p:spPr>
          <a:xfrm>
            <a:off x="953270" y="3090811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  <p:sp>
        <p:nvSpPr>
          <p:cNvPr id="34" name="Shape 27">
            <a:extLst>
              <a:ext uri="{FF2B5EF4-FFF2-40B4-BE49-F238E27FC236}">
                <a16:creationId xmlns:a16="http://schemas.microsoft.com/office/drawing/2014/main" id="{5A7A46BB-96E0-4AFB-86F3-CBE8DCA9699C}"/>
              </a:ext>
            </a:extLst>
          </p:cNvPr>
          <p:cNvSpPr/>
          <p:nvPr/>
        </p:nvSpPr>
        <p:spPr>
          <a:xfrm>
            <a:off x="953270" y="3359489"/>
            <a:ext cx="101599" cy="101587"/>
          </a:xfrm>
          <a:prstGeom prst="ellipse">
            <a:avLst/>
          </a:prstGeom>
          <a:solidFill>
            <a:srgbClr val="FF1000">
              <a:alpha val="100000"/>
            </a:srgbClr>
          </a:solidFill>
          <a:ln/>
        </p:spPr>
        <p:txBody>
          <a:bodyPr/>
          <a:lstStyle/>
          <a:p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943066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74186-77EA-395D-4C1A-1318B8978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F127973-AD3B-2CC9-2BE0-447D407E9472}"/>
              </a:ext>
            </a:extLst>
          </p:cNvPr>
          <p:cNvSpPr/>
          <p:nvPr/>
        </p:nvSpPr>
        <p:spPr>
          <a:xfrm>
            <a:off x="507998" y="508380"/>
            <a:ext cx="2813035" cy="40634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5841C3F-60DA-8433-69AD-AF1FE59B2021}"/>
              </a:ext>
            </a:extLst>
          </p:cNvPr>
          <p:cNvSpPr/>
          <p:nvPr/>
        </p:nvSpPr>
        <p:spPr>
          <a:xfrm>
            <a:off x="507998" y="508380"/>
            <a:ext cx="2914635" cy="50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Ход работы</a:t>
            </a:r>
            <a:endParaRPr lang="en-US" sz="2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A85873B-6F81-FF56-144A-5F23E6CBFE8A}"/>
              </a:ext>
            </a:extLst>
          </p:cNvPr>
          <p:cNvSpPr/>
          <p:nvPr/>
        </p:nvSpPr>
        <p:spPr>
          <a:xfrm>
            <a:off x="507998" y="124488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190ED24-68D5-1F03-E61C-18A512FD98CC}"/>
              </a:ext>
            </a:extLst>
          </p:cNvPr>
          <p:cNvSpPr/>
          <p:nvPr/>
        </p:nvSpPr>
        <p:spPr>
          <a:xfrm>
            <a:off x="2823619" y="1390915"/>
            <a:ext cx="1845724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Сбор данных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 предобработка</a:t>
            </a: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C62E68F0-A9A3-A1F3-036C-23E50610AEB9}"/>
              </a:ext>
            </a:extLst>
          </p:cNvPr>
          <p:cNvSpPr/>
          <p:nvPr/>
        </p:nvSpPr>
        <p:spPr>
          <a:xfrm>
            <a:off x="507998" y="255281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8BEF6598-AE4B-59C0-AEAB-B4C9FCA65699}"/>
              </a:ext>
            </a:extLst>
          </p:cNvPr>
          <p:cNvSpPr/>
          <p:nvPr/>
        </p:nvSpPr>
        <p:spPr>
          <a:xfrm>
            <a:off x="2922043" y="2698845"/>
            <a:ext cx="1648875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Выбор методов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и параметров</a:t>
            </a: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8C61CC40-296D-3614-47C9-82BA6F12060B}"/>
              </a:ext>
            </a:extLst>
          </p:cNvPr>
          <p:cNvSpPr/>
          <p:nvPr/>
        </p:nvSpPr>
        <p:spPr>
          <a:xfrm>
            <a:off x="507998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E06D638B-024E-D9D3-DD36-7905661F02CB}"/>
              </a:ext>
            </a:extLst>
          </p:cNvPr>
          <p:cNvSpPr/>
          <p:nvPr/>
        </p:nvSpPr>
        <p:spPr>
          <a:xfrm>
            <a:off x="1442501" y="4133758"/>
            <a:ext cx="1115478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FF0000"/>
                </a:solidFill>
                <a:latin typeface="Styrene A LC Bold" pitchFamily="34" charset="0"/>
                <a:ea typeface="Styrene A LC Bold" pitchFamily="34" charset="-122"/>
                <a:cs typeface="Styrene A LC Bold" pitchFamily="34" charset="-120"/>
              </a:rPr>
              <a:t>Обучение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177FB1F3-6441-32DF-4CFF-8F222796D972}"/>
              </a:ext>
            </a:extLst>
          </p:cNvPr>
          <p:cNvSpPr/>
          <p:nvPr/>
        </p:nvSpPr>
        <p:spPr>
          <a:xfrm>
            <a:off x="4000480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1197B1DE-F6D8-BF9D-09E4-B81610F4CD8F}"/>
              </a:ext>
            </a:extLst>
          </p:cNvPr>
          <p:cNvSpPr/>
          <p:nvPr/>
        </p:nvSpPr>
        <p:spPr>
          <a:xfrm>
            <a:off x="4979433" y="4006775"/>
            <a:ext cx="1026578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Оценка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качества</a:t>
            </a:r>
            <a:endParaRPr lang="en-US" sz="16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B3E81855-D371-FAEF-3382-2C03B7009C44}"/>
              </a:ext>
            </a:extLst>
          </p:cNvPr>
          <p:cNvSpPr/>
          <p:nvPr/>
        </p:nvSpPr>
        <p:spPr>
          <a:xfrm>
            <a:off x="507998" y="5168673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6C5035D-5F52-E062-B442-D671A2DAEDCD}"/>
              </a:ext>
            </a:extLst>
          </p:cNvPr>
          <p:cNvSpPr/>
          <p:nvPr/>
        </p:nvSpPr>
        <p:spPr>
          <a:xfrm>
            <a:off x="3134767" y="5441688"/>
            <a:ext cx="1223427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Внедрение</a:t>
            </a:r>
            <a:endParaRPr lang="en-US" sz="1600" dirty="0"/>
          </a:p>
        </p:txBody>
      </p:sp>
      <p:pic>
        <p:nvPicPr>
          <p:cNvPr id="14" name="Image 0" descr=" ">
            <a:extLst>
              <a:ext uri="{FF2B5EF4-FFF2-40B4-BE49-F238E27FC236}">
                <a16:creationId xmlns:a16="http://schemas.microsoft.com/office/drawing/2014/main" id="{3C89A0B6-72C7-E339-B012-DA74B8213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7636" y="2044880"/>
            <a:ext cx="204389" cy="521798"/>
          </a:xfrm>
          <a:prstGeom prst="rect">
            <a:avLst/>
          </a:prstGeom>
        </p:spPr>
      </p:pic>
      <p:pic>
        <p:nvPicPr>
          <p:cNvPr id="15" name="Image 1" descr=" ">
            <a:extLst>
              <a:ext uri="{FF2B5EF4-FFF2-40B4-BE49-F238E27FC236}">
                <a16:creationId xmlns:a16="http://schemas.microsoft.com/office/drawing/2014/main" id="{F3592596-8C0E-B742-982B-6FFA72D5A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144" y="3352810"/>
            <a:ext cx="204389" cy="521798"/>
          </a:xfrm>
          <a:prstGeom prst="rect">
            <a:avLst/>
          </a:prstGeom>
        </p:spPr>
      </p:pic>
      <p:pic>
        <p:nvPicPr>
          <p:cNvPr id="16" name="Image 2" descr=" ">
            <a:extLst>
              <a:ext uri="{FF2B5EF4-FFF2-40B4-BE49-F238E27FC236}">
                <a16:creationId xmlns:a16="http://schemas.microsoft.com/office/drawing/2014/main" id="{8EA02404-C891-0831-DD51-FDC882490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2482" y="4158585"/>
            <a:ext cx="521888" cy="204314"/>
          </a:xfrm>
          <a:prstGeom prst="rect">
            <a:avLst/>
          </a:prstGeom>
        </p:spPr>
      </p:pic>
      <p:pic>
        <p:nvPicPr>
          <p:cNvPr id="17" name="Image 3" descr=" ">
            <a:extLst>
              <a:ext uri="{FF2B5EF4-FFF2-40B4-BE49-F238E27FC236}">
                <a16:creationId xmlns:a16="http://schemas.microsoft.com/office/drawing/2014/main" id="{28680452-761C-C89B-8FF5-0BB9CCB6B0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1074" y="2850655"/>
            <a:ext cx="2345519" cy="1423951"/>
          </a:xfrm>
          <a:prstGeom prst="rect">
            <a:avLst/>
          </a:prstGeom>
        </p:spPr>
      </p:pic>
      <p:pic>
        <p:nvPicPr>
          <p:cNvPr id="18" name="Image 4" descr=" ">
            <a:extLst>
              <a:ext uri="{FF2B5EF4-FFF2-40B4-BE49-F238E27FC236}">
                <a16:creationId xmlns:a16="http://schemas.microsoft.com/office/drawing/2014/main" id="{B3BD2CA7-F03C-A6A1-DB3E-7372521A9B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1074" y="4246878"/>
            <a:ext cx="2345519" cy="1423951"/>
          </a:xfrm>
          <a:prstGeom prst="rect">
            <a:avLst/>
          </a:prstGeom>
        </p:spPr>
      </p:pic>
      <p:sp>
        <p:nvSpPr>
          <p:cNvPr id="19" name="Shape 12">
            <a:extLst>
              <a:ext uri="{FF2B5EF4-FFF2-40B4-BE49-F238E27FC236}">
                <a16:creationId xmlns:a16="http://schemas.microsoft.com/office/drawing/2014/main" id="{A4810353-EDB9-5D6B-8074-0B8AC535778E}"/>
              </a:ext>
            </a:extLst>
          </p:cNvPr>
          <p:cNvSpPr/>
          <p:nvPr/>
        </p:nvSpPr>
        <p:spPr>
          <a:xfrm>
            <a:off x="7321512" y="4082965"/>
            <a:ext cx="1441442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E3B57F68-1FC0-C029-2ADD-4A0D7202FE9A}"/>
              </a:ext>
            </a:extLst>
          </p:cNvPr>
          <p:cNvSpPr/>
          <p:nvPr/>
        </p:nvSpPr>
        <p:spPr>
          <a:xfrm>
            <a:off x="7338446" y="4133758"/>
            <a:ext cx="1407576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Всё хорошо?</a:t>
            </a:r>
            <a:endParaRPr lang="en-US" sz="1600" dirty="0"/>
          </a:p>
        </p:txBody>
      </p:sp>
      <p:sp>
        <p:nvSpPr>
          <p:cNvPr id="21" name="Shape 14">
            <a:extLst>
              <a:ext uri="{FF2B5EF4-FFF2-40B4-BE49-F238E27FC236}">
                <a16:creationId xmlns:a16="http://schemas.microsoft.com/office/drawing/2014/main" id="{FE7EB06C-5882-C4EA-9A5D-D1A150DC67CE}"/>
              </a:ext>
            </a:extLst>
          </p:cNvPr>
          <p:cNvSpPr/>
          <p:nvPr/>
        </p:nvSpPr>
        <p:spPr>
          <a:xfrm>
            <a:off x="9099503" y="4813120"/>
            <a:ext cx="406398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84ABED7E-3F56-EECA-3A02-6106C17FB8BA}"/>
              </a:ext>
            </a:extLst>
          </p:cNvPr>
          <p:cNvSpPr/>
          <p:nvPr/>
        </p:nvSpPr>
        <p:spPr>
          <a:xfrm>
            <a:off x="9116436" y="4863913"/>
            <a:ext cx="3725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Да</a:t>
            </a:r>
            <a:endParaRPr lang="en-US" sz="1600" dirty="0"/>
          </a:p>
        </p:txBody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CEB83B98-E030-62CE-8CA0-DA326FBE6777}"/>
              </a:ext>
            </a:extLst>
          </p:cNvPr>
          <p:cNvSpPr/>
          <p:nvPr/>
        </p:nvSpPr>
        <p:spPr>
          <a:xfrm>
            <a:off x="8997904" y="3429000"/>
            <a:ext cx="507997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B46BB5AB-285D-8C09-2FB4-0BF146D01F4A}"/>
              </a:ext>
            </a:extLst>
          </p:cNvPr>
          <p:cNvSpPr/>
          <p:nvPr/>
        </p:nvSpPr>
        <p:spPr>
          <a:xfrm>
            <a:off x="9014837" y="3479793"/>
            <a:ext cx="4741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Нет</a:t>
            </a:r>
            <a:endParaRPr lang="en-US" sz="1600" dirty="0"/>
          </a:p>
        </p:txBody>
      </p:sp>
      <p:pic>
        <p:nvPicPr>
          <p:cNvPr id="25" name="Image 0" descr=" ">
            <a:extLst>
              <a:ext uri="{FF2B5EF4-FFF2-40B4-BE49-F238E27FC236}">
                <a16:creationId xmlns:a16="http://schemas.microsoft.com/office/drawing/2014/main" id="{4AD80945-99F5-20DE-BFB7-E2A2272CF39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39734" y="4362899"/>
            <a:ext cx="2452203" cy="2453416"/>
          </a:xfrm>
          <a:prstGeom prst="rect">
            <a:avLst/>
          </a:prstGeom>
        </p:spPr>
      </p:pic>
      <p:pic>
        <p:nvPicPr>
          <p:cNvPr id="26" name="Image 1" descr=" ">
            <a:extLst>
              <a:ext uri="{FF2B5EF4-FFF2-40B4-BE49-F238E27FC236}">
                <a16:creationId xmlns:a16="http://schemas.microsoft.com/office/drawing/2014/main" id="{5F8578A4-E58D-F09C-029A-C9EFBE868A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91215" y="258258"/>
            <a:ext cx="1313105" cy="1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88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1" descr=" ">
            <a:extLst>
              <a:ext uri="{FF2B5EF4-FFF2-40B4-BE49-F238E27FC236}">
                <a16:creationId xmlns:a16="http://schemas.microsoft.com/office/drawing/2014/main" id="{2B85B5F3-7A4C-4CC0-B71B-273139A32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Обучение</a:t>
            </a:r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D676B110-DA2B-45A5-BC56-61083559EEA1}"/>
              </a:ext>
            </a:extLst>
          </p:cNvPr>
          <p:cNvSpPr/>
          <p:nvPr/>
        </p:nvSpPr>
        <p:spPr>
          <a:xfrm>
            <a:off x="4432277" y="5019009"/>
            <a:ext cx="2929814" cy="467123"/>
          </a:xfrm>
          <a:prstGeom prst="roundRect">
            <a:avLst/>
          </a:prstGeom>
          <a:solidFill>
            <a:srgbClr val="00FFE8"/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000"/>
              </a:lnSpc>
            </a:pPr>
            <a:r>
              <a:rPr lang="ru-RU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Обучение</a:t>
            </a:r>
          </a:p>
        </p:txBody>
      </p:sp>
      <p:cxnSp>
        <p:nvCxnSpPr>
          <p:cNvPr id="5" name="Соединитель: уступ 4">
            <a:extLst>
              <a:ext uri="{FF2B5EF4-FFF2-40B4-BE49-F238E27FC236}">
                <a16:creationId xmlns:a16="http://schemas.microsoft.com/office/drawing/2014/main" id="{76AB7015-B225-4E1B-8963-9DAFAF4B43F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503496" y="4166655"/>
            <a:ext cx="1928781" cy="1085916"/>
          </a:xfrm>
          <a:prstGeom prst="bentConnector3">
            <a:avLst>
              <a:gd name="adj1" fmla="val -1048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: уступ 24">
            <a:extLst>
              <a:ext uri="{FF2B5EF4-FFF2-40B4-BE49-F238E27FC236}">
                <a16:creationId xmlns:a16="http://schemas.microsoft.com/office/drawing/2014/main" id="{B3B1962A-B187-4010-B900-DD531C52BAF1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7362091" y="4394074"/>
            <a:ext cx="2160956" cy="858496"/>
          </a:xfrm>
          <a:prstGeom prst="bentConnector3">
            <a:avLst>
              <a:gd name="adj1" fmla="val 99632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 descr="Изображение выглядит как снимок экрана, линия, График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DE556A41-72C3-40D7-9C12-D03FD5BC4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98" y="1012915"/>
            <a:ext cx="4143945" cy="3151840"/>
          </a:xfrm>
          <a:prstGeom prst="rect">
            <a:avLst/>
          </a:prstGeom>
        </p:spPr>
      </p:pic>
      <p:pic>
        <p:nvPicPr>
          <p:cNvPr id="6" name="alpha_high">
            <a:hlinkClick r:id="" action="ppaction://media"/>
            <a:extLst>
              <a:ext uri="{FF2B5EF4-FFF2-40B4-BE49-F238E27FC236}">
                <a16:creationId xmlns:a16="http://schemas.microsoft.com/office/drawing/2014/main" id="{C957E18D-4220-4B35-8492-7AE58EF0B5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155"/>
                </p14:media>
              </p:ext>
            </p:extLst>
          </p:nvPr>
        </p:nvPicPr>
        <p:blipFill rotWithShape="1">
          <a:blip r:embed="rId7"/>
          <a:srcRect t="4952" r="5748"/>
          <a:stretch>
            <a:fillRect/>
          </a:stretch>
        </p:blipFill>
        <p:spPr>
          <a:xfrm>
            <a:off x="6074383" y="863934"/>
            <a:ext cx="5588002" cy="33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D8333-F011-9731-1002-245103F11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D0961EC6-1AE1-A4A6-4471-9BB8822E79FD}"/>
              </a:ext>
            </a:extLst>
          </p:cNvPr>
          <p:cNvSpPr/>
          <p:nvPr/>
        </p:nvSpPr>
        <p:spPr>
          <a:xfrm>
            <a:off x="507998" y="508380"/>
            <a:ext cx="2813035" cy="40634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B80C25D-76F0-B40F-F5B8-74897B862DBD}"/>
              </a:ext>
            </a:extLst>
          </p:cNvPr>
          <p:cNvSpPr/>
          <p:nvPr/>
        </p:nvSpPr>
        <p:spPr>
          <a:xfrm>
            <a:off x="507998" y="508380"/>
            <a:ext cx="2914635" cy="50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Ход работы</a:t>
            </a:r>
            <a:endParaRPr lang="en-US" sz="2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F959DE9F-890F-A0A5-D15E-586A5FD4C416}"/>
              </a:ext>
            </a:extLst>
          </p:cNvPr>
          <p:cNvSpPr/>
          <p:nvPr/>
        </p:nvSpPr>
        <p:spPr>
          <a:xfrm>
            <a:off x="507998" y="124488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9559A5FF-A164-BD30-A9CC-AA0D6BDCD155}"/>
              </a:ext>
            </a:extLst>
          </p:cNvPr>
          <p:cNvSpPr/>
          <p:nvPr/>
        </p:nvSpPr>
        <p:spPr>
          <a:xfrm>
            <a:off x="2823619" y="1390915"/>
            <a:ext cx="1845724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Сбор данных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 предобработка</a:t>
            </a: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992F8199-B881-B0D1-AEB5-80F97BC3508D}"/>
              </a:ext>
            </a:extLst>
          </p:cNvPr>
          <p:cNvSpPr/>
          <p:nvPr/>
        </p:nvSpPr>
        <p:spPr>
          <a:xfrm>
            <a:off x="507998" y="255281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32C3239-680A-9BEB-DC91-EF940B1781AB}"/>
              </a:ext>
            </a:extLst>
          </p:cNvPr>
          <p:cNvSpPr/>
          <p:nvPr/>
        </p:nvSpPr>
        <p:spPr>
          <a:xfrm>
            <a:off x="2922043" y="2698845"/>
            <a:ext cx="1648875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Выбор методов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и параметров</a:t>
            </a: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A43AF59F-D3FC-A642-8353-4BB9A9FA1B81}"/>
              </a:ext>
            </a:extLst>
          </p:cNvPr>
          <p:cNvSpPr/>
          <p:nvPr/>
        </p:nvSpPr>
        <p:spPr>
          <a:xfrm>
            <a:off x="507998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6C6FE9A0-ADDD-2BF3-1003-267785FE93B4}"/>
              </a:ext>
            </a:extLst>
          </p:cNvPr>
          <p:cNvSpPr/>
          <p:nvPr/>
        </p:nvSpPr>
        <p:spPr>
          <a:xfrm>
            <a:off x="1461551" y="4133758"/>
            <a:ext cx="1077378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Обучение</a:t>
            </a: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DFE39CF1-579C-1E66-A849-A02638C116B6}"/>
              </a:ext>
            </a:extLst>
          </p:cNvPr>
          <p:cNvSpPr/>
          <p:nvPr/>
        </p:nvSpPr>
        <p:spPr>
          <a:xfrm>
            <a:off x="4000480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FB5491A-3AA7-BF15-A6AD-4FC1ACBAC2C5}"/>
              </a:ext>
            </a:extLst>
          </p:cNvPr>
          <p:cNvSpPr/>
          <p:nvPr/>
        </p:nvSpPr>
        <p:spPr>
          <a:xfrm>
            <a:off x="4966733" y="4006775"/>
            <a:ext cx="1051978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FF0000"/>
                </a:solidFill>
                <a:latin typeface="Styrene A LC Bold" pitchFamily="34" charset="0"/>
                <a:ea typeface="Styrene A LC Bold" pitchFamily="34" charset="-122"/>
                <a:cs typeface="Styrene A LC Bold" pitchFamily="34" charset="-120"/>
              </a:rPr>
              <a:t>Оценка</a:t>
            </a:r>
            <a:endParaRPr lang="en-US" sz="1600" dirty="0">
              <a:solidFill>
                <a:srgbClr val="FF0000"/>
              </a:solidFill>
            </a:endParaRPr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FF0000"/>
                </a:solidFill>
                <a:latin typeface="Styrene A LC Bold" pitchFamily="34" charset="0"/>
                <a:ea typeface="Styrene A LC Bold" pitchFamily="34" charset="-122"/>
                <a:cs typeface="Styrene A LC Bold" pitchFamily="34" charset="-120"/>
              </a:rPr>
              <a:t>качества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FDDDF51D-C8F1-60D4-C957-2603C78BD7C0}"/>
              </a:ext>
            </a:extLst>
          </p:cNvPr>
          <p:cNvSpPr/>
          <p:nvPr/>
        </p:nvSpPr>
        <p:spPr>
          <a:xfrm>
            <a:off x="507998" y="5168673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A79DB4F3-7933-A5DF-8012-3FCE613B846B}"/>
              </a:ext>
            </a:extLst>
          </p:cNvPr>
          <p:cNvSpPr/>
          <p:nvPr/>
        </p:nvSpPr>
        <p:spPr>
          <a:xfrm>
            <a:off x="3134767" y="5441688"/>
            <a:ext cx="1223427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Внедрение</a:t>
            </a:r>
            <a:endParaRPr lang="en-US" sz="1600" dirty="0"/>
          </a:p>
        </p:txBody>
      </p:sp>
      <p:pic>
        <p:nvPicPr>
          <p:cNvPr id="14" name="Image 0" descr=" ">
            <a:extLst>
              <a:ext uri="{FF2B5EF4-FFF2-40B4-BE49-F238E27FC236}">
                <a16:creationId xmlns:a16="http://schemas.microsoft.com/office/drawing/2014/main" id="{D20D9C55-21E4-A01E-1514-23C1762087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7636" y="2044880"/>
            <a:ext cx="204389" cy="521798"/>
          </a:xfrm>
          <a:prstGeom prst="rect">
            <a:avLst/>
          </a:prstGeom>
        </p:spPr>
      </p:pic>
      <p:pic>
        <p:nvPicPr>
          <p:cNvPr id="15" name="Image 1" descr=" ">
            <a:extLst>
              <a:ext uri="{FF2B5EF4-FFF2-40B4-BE49-F238E27FC236}">
                <a16:creationId xmlns:a16="http://schemas.microsoft.com/office/drawing/2014/main" id="{84D46606-2010-D3B9-478F-26D93B7D2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144" y="3352810"/>
            <a:ext cx="204389" cy="521798"/>
          </a:xfrm>
          <a:prstGeom prst="rect">
            <a:avLst/>
          </a:prstGeom>
        </p:spPr>
      </p:pic>
      <p:pic>
        <p:nvPicPr>
          <p:cNvPr id="16" name="Image 2" descr=" ">
            <a:extLst>
              <a:ext uri="{FF2B5EF4-FFF2-40B4-BE49-F238E27FC236}">
                <a16:creationId xmlns:a16="http://schemas.microsoft.com/office/drawing/2014/main" id="{6E76F815-D0C1-9809-21FE-2EDDA879B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92482" y="4158585"/>
            <a:ext cx="521888" cy="204314"/>
          </a:xfrm>
          <a:prstGeom prst="rect">
            <a:avLst/>
          </a:prstGeom>
        </p:spPr>
      </p:pic>
      <p:pic>
        <p:nvPicPr>
          <p:cNvPr id="17" name="Image 3" descr=" ">
            <a:extLst>
              <a:ext uri="{FF2B5EF4-FFF2-40B4-BE49-F238E27FC236}">
                <a16:creationId xmlns:a16="http://schemas.microsoft.com/office/drawing/2014/main" id="{99DB2597-7270-3E47-CC68-2D17E1CA6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71074" y="2850655"/>
            <a:ext cx="2345519" cy="1423951"/>
          </a:xfrm>
          <a:prstGeom prst="rect">
            <a:avLst/>
          </a:prstGeom>
        </p:spPr>
      </p:pic>
      <p:pic>
        <p:nvPicPr>
          <p:cNvPr id="18" name="Image 4" descr=" ">
            <a:extLst>
              <a:ext uri="{FF2B5EF4-FFF2-40B4-BE49-F238E27FC236}">
                <a16:creationId xmlns:a16="http://schemas.microsoft.com/office/drawing/2014/main" id="{342ED34F-7F37-3907-EF5E-28008D50B5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71074" y="4246878"/>
            <a:ext cx="2345519" cy="1423951"/>
          </a:xfrm>
          <a:prstGeom prst="rect">
            <a:avLst/>
          </a:prstGeom>
        </p:spPr>
      </p:pic>
      <p:sp>
        <p:nvSpPr>
          <p:cNvPr id="19" name="Shape 12">
            <a:extLst>
              <a:ext uri="{FF2B5EF4-FFF2-40B4-BE49-F238E27FC236}">
                <a16:creationId xmlns:a16="http://schemas.microsoft.com/office/drawing/2014/main" id="{3C641DF8-9D23-508E-23C8-27A5F51627E3}"/>
              </a:ext>
            </a:extLst>
          </p:cNvPr>
          <p:cNvSpPr/>
          <p:nvPr/>
        </p:nvSpPr>
        <p:spPr>
          <a:xfrm>
            <a:off x="7321512" y="4082965"/>
            <a:ext cx="1441442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6DA84996-E9C6-6EFB-FAAA-28749EEEA9B2}"/>
              </a:ext>
            </a:extLst>
          </p:cNvPr>
          <p:cNvSpPr/>
          <p:nvPr/>
        </p:nvSpPr>
        <p:spPr>
          <a:xfrm>
            <a:off x="7338446" y="4133758"/>
            <a:ext cx="1407576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Всё хорошо?</a:t>
            </a:r>
            <a:endParaRPr lang="en-US" sz="1600" dirty="0"/>
          </a:p>
        </p:txBody>
      </p:sp>
      <p:sp>
        <p:nvSpPr>
          <p:cNvPr id="21" name="Shape 14">
            <a:extLst>
              <a:ext uri="{FF2B5EF4-FFF2-40B4-BE49-F238E27FC236}">
                <a16:creationId xmlns:a16="http://schemas.microsoft.com/office/drawing/2014/main" id="{A48251AF-B76E-0E3F-59D1-6F02319F59DA}"/>
              </a:ext>
            </a:extLst>
          </p:cNvPr>
          <p:cNvSpPr/>
          <p:nvPr/>
        </p:nvSpPr>
        <p:spPr>
          <a:xfrm>
            <a:off x="9099503" y="4813120"/>
            <a:ext cx="406398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155BE69D-9395-C2FC-BB02-4337C267393A}"/>
              </a:ext>
            </a:extLst>
          </p:cNvPr>
          <p:cNvSpPr/>
          <p:nvPr/>
        </p:nvSpPr>
        <p:spPr>
          <a:xfrm>
            <a:off x="9116436" y="4863913"/>
            <a:ext cx="3725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Да</a:t>
            </a:r>
            <a:endParaRPr lang="en-US" sz="1600" dirty="0"/>
          </a:p>
        </p:txBody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90CEA743-DAA2-367F-C4B4-22D800DC3221}"/>
              </a:ext>
            </a:extLst>
          </p:cNvPr>
          <p:cNvSpPr/>
          <p:nvPr/>
        </p:nvSpPr>
        <p:spPr>
          <a:xfrm>
            <a:off x="8997904" y="3429000"/>
            <a:ext cx="507997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F9AE8BEC-A29A-F203-34B4-D9EEAF7C57CF}"/>
              </a:ext>
            </a:extLst>
          </p:cNvPr>
          <p:cNvSpPr/>
          <p:nvPr/>
        </p:nvSpPr>
        <p:spPr>
          <a:xfrm>
            <a:off x="9014837" y="3479793"/>
            <a:ext cx="4741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Нет</a:t>
            </a:r>
            <a:endParaRPr lang="en-US" sz="1600" dirty="0"/>
          </a:p>
        </p:txBody>
      </p:sp>
      <p:pic>
        <p:nvPicPr>
          <p:cNvPr id="27" name="Image 0" descr=" ">
            <a:extLst>
              <a:ext uri="{FF2B5EF4-FFF2-40B4-BE49-F238E27FC236}">
                <a16:creationId xmlns:a16="http://schemas.microsoft.com/office/drawing/2014/main" id="{87BA6FAB-10D7-9FF7-BC7A-38A0372865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39734" y="4362899"/>
            <a:ext cx="2452203" cy="2453416"/>
          </a:xfrm>
          <a:prstGeom prst="rect">
            <a:avLst/>
          </a:prstGeom>
        </p:spPr>
      </p:pic>
      <p:pic>
        <p:nvPicPr>
          <p:cNvPr id="28" name="Image 1" descr=" ">
            <a:extLst>
              <a:ext uri="{FF2B5EF4-FFF2-40B4-BE49-F238E27FC236}">
                <a16:creationId xmlns:a16="http://schemas.microsoft.com/office/drawing/2014/main" id="{EEC5F189-1E3F-BF6D-0846-EE702ABBE9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91215" y="258258"/>
            <a:ext cx="1313105" cy="131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340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1" descr=" ">
            <a:extLst>
              <a:ext uri="{FF2B5EF4-FFF2-40B4-BE49-F238E27FC236}">
                <a16:creationId xmlns:a16="http://schemas.microsoft.com/office/drawing/2014/main" id="{2B85B5F3-7A4C-4CC0-B71B-273139A3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Интерактивное задание</a:t>
            </a:r>
          </a:p>
        </p:txBody>
      </p:sp>
      <p:grpSp>
        <p:nvGrpSpPr>
          <p:cNvPr id="233" name="Группа 232">
            <a:extLst>
              <a:ext uri="{FF2B5EF4-FFF2-40B4-BE49-F238E27FC236}">
                <a16:creationId xmlns:a16="http://schemas.microsoft.com/office/drawing/2014/main" id="{309D15AC-1099-46CE-9357-54ED053586A5}"/>
              </a:ext>
            </a:extLst>
          </p:cNvPr>
          <p:cNvGrpSpPr/>
          <p:nvPr/>
        </p:nvGrpSpPr>
        <p:grpSpPr>
          <a:xfrm>
            <a:off x="891956" y="1926910"/>
            <a:ext cx="10264215" cy="2522470"/>
            <a:chOff x="1151144" y="4120406"/>
            <a:chExt cx="20531103" cy="5045597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C5A53E95-6CE9-4EC2-8CB1-14750957D324}"/>
                </a:ext>
              </a:extLst>
            </p:cNvPr>
            <p:cNvGrpSpPr/>
            <p:nvPr/>
          </p:nvGrpSpPr>
          <p:grpSpPr>
            <a:xfrm>
              <a:off x="19830551" y="5040119"/>
              <a:ext cx="298118" cy="226853"/>
              <a:chOff x="4729138" y="7401464"/>
              <a:chExt cx="298118" cy="226853"/>
            </a:xfrm>
          </p:grpSpPr>
          <p:cxnSp>
            <p:nvCxnSpPr>
              <p:cNvPr id="201" name="Прямая соединительная линия 200">
                <a:extLst>
                  <a:ext uri="{FF2B5EF4-FFF2-40B4-BE49-F238E27FC236}">
                    <a16:creationId xmlns:a16="http://schemas.microsoft.com/office/drawing/2014/main" id="{93E5AEE4-8FE6-4AD4-9AF4-894C7C3D6B7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0536743D-3166-4A36-AEC2-89BE331148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542DC640-33DE-4DE5-B9ED-4150109509A9}"/>
                </a:ext>
              </a:extLst>
            </p:cNvPr>
            <p:cNvGrpSpPr/>
            <p:nvPr/>
          </p:nvGrpSpPr>
          <p:grpSpPr>
            <a:xfrm>
              <a:off x="19093543" y="5394935"/>
              <a:ext cx="298118" cy="226853"/>
              <a:chOff x="4729138" y="7401464"/>
              <a:chExt cx="298118" cy="226853"/>
            </a:xfrm>
          </p:grpSpPr>
          <p:cxnSp>
            <p:nvCxnSpPr>
              <p:cNvPr id="192" name="Прямая соединительная линия 191">
                <a:extLst>
                  <a:ext uri="{FF2B5EF4-FFF2-40B4-BE49-F238E27FC236}">
                    <a16:creationId xmlns:a16="http://schemas.microsoft.com/office/drawing/2014/main" id="{764C8589-CC0E-423B-8178-4E78288C723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8E0FD611-9A36-4598-B28C-0D1593353E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E82D5764-CB08-417F-9BBF-17B938FEF3D8}"/>
                </a:ext>
              </a:extLst>
            </p:cNvPr>
            <p:cNvGrpSpPr/>
            <p:nvPr/>
          </p:nvGrpSpPr>
          <p:grpSpPr>
            <a:xfrm>
              <a:off x="10213846" y="6538491"/>
              <a:ext cx="298118" cy="226853"/>
              <a:chOff x="4729138" y="7401464"/>
              <a:chExt cx="298118" cy="226853"/>
            </a:xfrm>
          </p:grpSpPr>
          <p:cxnSp>
            <p:nvCxnSpPr>
              <p:cNvPr id="134" name="Прямая соединительная линия 133">
                <a:extLst>
                  <a:ext uri="{FF2B5EF4-FFF2-40B4-BE49-F238E27FC236}">
                    <a16:creationId xmlns:a16="http://schemas.microsoft.com/office/drawing/2014/main" id="{5A25DB98-3FED-483C-A5E9-4829327EAC17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Прямая соединительная линия 134">
                <a:extLst>
                  <a:ext uri="{FF2B5EF4-FFF2-40B4-BE49-F238E27FC236}">
                    <a16:creationId xmlns:a16="http://schemas.microsoft.com/office/drawing/2014/main" id="{B142A5B5-2316-4053-98EC-6A1B4116DB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F42612A6-9882-49F5-9019-60C6A574EB06}"/>
                </a:ext>
              </a:extLst>
            </p:cNvPr>
            <p:cNvSpPr/>
            <p:nvPr/>
          </p:nvSpPr>
          <p:spPr>
            <a:xfrm>
              <a:off x="2319867" y="4809000"/>
              <a:ext cx="4182533" cy="2590867"/>
            </a:xfrm>
            <a:custGeom>
              <a:avLst/>
              <a:gdLst>
                <a:gd name="connsiteX0" fmla="*/ 0 w 4182533"/>
                <a:gd name="connsiteY0" fmla="*/ 2590867 h 2590867"/>
                <a:gd name="connsiteX1" fmla="*/ 220133 w 4182533"/>
                <a:gd name="connsiteY1" fmla="*/ 1778067 h 2590867"/>
                <a:gd name="connsiteX2" fmla="*/ 1320800 w 4182533"/>
                <a:gd name="connsiteY2" fmla="*/ 1845800 h 2590867"/>
                <a:gd name="connsiteX3" fmla="*/ 1202266 w 4182533"/>
                <a:gd name="connsiteY3" fmla="*/ 948333 h 2590867"/>
                <a:gd name="connsiteX4" fmla="*/ 2065866 w 4182533"/>
                <a:gd name="connsiteY4" fmla="*/ 1168467 h 2590867"/>
                <a:gd name="connsiteX5" fmla="*/ 1896533 w 4182533"/>
                <a:gd name="connsiteY5" fmla="*/ 372600 h 2590867"/>
                <a:gd name="connsiteX6" fmla="*/ 2455333 w 4182533"/>
                <a:gd name="connsiteY6" fmla="*/ 762067 h 2590867"/>
                <a:gd name="connsiteX7" fmla="*/ 2658533 w 4182533"/>
                <a:gd name="connsiteY7" fmla="*/ 203267 h 2590867"/>
                <a:gd name="connsiteX8" fmla="*/ 3217333 w 4182533"/>
                <a:gd name="connsiteY8" fmla="*/ 728200 h 2590867"/>
                <a:gd name="connsiteX9" fmla="*/ 3285066 w 4182533"/>
                <a:gd name="connsiteY9" fmla="*/ 101667 h 2590867"/>
                <a:gd name="connsiteX10" fmla="*/ 3810000 w 4182533"/>
                <a:gd name="connsiteY10" fmla="*/ 795933 h 2590867"/>
                <a:gd name="connsiteX11" fmla="*/ 3843866 w 4182533"/>
                <a:gd name="connsiteY11" fmla="*/ 67 h 2590867"/>
                <a:gd name="connsiteX12" fmla="*/ 4182533 w 4182533"/>
                <a:gd name="connsiteY12" fmla="*/ 846733 h 259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2533" h="2590867">
                  <a:moveTo>
                    <a:pt x="0" y="2590867"/>
                  </a:moveTo>
                  <a:cubicBezTo>
                    <a:pt x="0" y="2246556"/>
                    <a:pt x="0" y="1902245"/>
                    <a:pt x="220133" y="1778067"/>
                  </a:cubicBezTo>
                  <a:cubicBezTo>
                    <a:pt x="440266" y="1653889"/>
                    <a:pt x="1157111" y="1984089"/>
                    <a:pt x="1320800" y="1845800"/>
                  </a:cubicBezTo>
                  <a:cubicBezTo>
                    <a:pt x="1484489" y="1707511"/>
                    <a:pt x="1078088" y="1061222"/>
                    <a:pt x="1202266" y="948333"/>
                  </a:cubicBezTo>
                  <a:cubicBezTo>
                    <a:pt x="1326444" y="835444"/>
                    <a:pt x="1950155" y="1264422"/>
                    <a:pt x="2065866" y="1168467"/>
                  </a:cubicBezTo>
                  <a:cubicBezTo>
                    <a:pt x="2181577" y="1072511"/>
                    <a:pt x="1831622" y="440333"/>
                    <a:pt x="1896533" y="372600"/>
                  </a:cubicBezTo>
                  <a:cubicBezTo>
                    <a:pt x="1961444" y="304867"/>
                    <a:pt x="2328333" y="790289"/>
                    <a:pt x="2455333" y="762067"/>
                  </a:cubicBezTo>
                  <a:cubicBezTo>
                    <a:pt x="2582333" y="733845"/>
                    <a:pt x="2531533" y="208912"/>
                    <a:pt x="2658533" y="203267"/>
                  </a:cubicBezTo>
                  <a:cubicBezTo>
                    <a:pt x="2785533" y="197622"/>
                    <a:pt x="3112911" y="745133"/>
                    <a:pt x="3217333" y="728200"/>
                  </a:cubicBezTo>
                  <a:cubicBezTo>
                    <a:pt x="3321755" y="711267"/>
                    <a:pt x="3186288" y="90378"/>
                    <a:pt x="3285066" y="101667"/>
                  </a:cubicBezTo>
                  <a:cubicBezTo>
                    <a:pt x="3383844" y="112956"/>
                    <a:pt x="3716867" y="812866"/>
                    <a:pt x="3810000" y="795933"/>
                  </a:cubicBezTo>
                  <a:cubicBezTo>
                    <a:pt x="3903133" y="779000"/>
                    <a:pt x="3781777" y="-8400"/>
                    <a:pt x="3843866" y="67"/>
                  </a:cubicBezTo>
                  <a:cubicBezTo>
                    <a:pt x="3905955" y="8534"/>
                    <a:pt x="4044244" y="427633"/>
                    <a:pt x="4182533" y="846733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432B211-5931-4C3C-B23D-36AECD0AE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0399" y="4199467"/>
              <a:ext cx="0" cy="377281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C18997FA-F982-4D9B-BE6D-D95CCC955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13466" y="7955346"/>
              <a:ext cx="402582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84FECA1A-B924-48A7-AED4-8A11D83D4AA3}"/>
                </a:ext>
              </a:extLst>
            </p:cNvPr>
            <p:cNvSpPr/>
            <p:nvPr/>
          </p:nvSpPr>
          <p:spPr>
            <a:xfrm>
              <a:off x="1171874" y="8516316"/>
              <a:ext cx="5352410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1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30" name="Text 9">
              <a:extLst>
                <a:ext uri="{FF2B5EF4-FFF2-40B4-BE49-F238E27FC236}">
                  <a16:creationId xmlns:a16="http://schemas.microsoft.com/office/drawing/2014/main" id="{6A8EB9D7-AD6D-44EF-859D-F3BE3E2F16FF}"/>
                </a:ext>
              </a:extLst>
            </p:cNvPr>
            <p:cNvSpPr/>
            <p:nvPr/>
          </p:nvSpPr>
          <p:spPr>
            <a:xfrm>
              <a:off x="1151144" y="4120406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y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E13ABB03-BC50-4D9E-B7F2-154EA21FD565}"/>
                </a:ext>
              </a:extLst>
            </p:cNvPr>
            <p:cNvGrpSpPr/>
            <p:nvPr/>
          </p:nvGrpSpPr>
          <p:grpSpPr>
            <a:xfrm>
              <a:off x="2144132" y="7327858"/>
              <a:ext cx="298118" cy="226853"/>
              <a:chOff x="4729138" y="7401464"/>
              <a:chExt cx="298118" cy="226853"/>
            </a:xfrm>
          </p:grpSpPr>
          <p:cxnSp>
            <p:nvCxnSpPr>
              <p:cNvPr id="45" name="Прямая соединительная линия 44">
                <a:extLst>
                  <a:ext uri="{FF2B5EF4-FFF2-40B4-BE49-F238E27FC236}">
                    <a16:creationId xmlns:a16="http://schemas.microsoft.com/office/drawing/2014/main" id="{9A5F7BC3-848E-4889-9FED-E817066774F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единительная линия 45">
                <a:extLst>
                  <a:ext uri="{FF2B5EF4-FFF2-40B4-BE49-F238E27FC236}">
                    <a16:creationId xmlns:a16="http://schemas.microsoft.com/office/drawing/2014/main" id="{76AFAEBA-8D0F-46E4-BF24-D0F31D2B55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2F00DF24-4814-4A14-8A54-0145F1552DC8}"/>
                </a:ext>
              </a:extLst>
            </p:cNvPr>
            <p:cNvGrpSpPr/>
            <p:nvPr/>
          </p:nvGrpSpPr>
          <p:grpSpPr>
            <a:xfrm>
              <a:off x="2435568" y="6540036"/>
              <a:ext cx="298118" cy="226853"/>
              <a:chOff x="4729138" y="7401464"/>
              <a:chExt cx="298118" cy="226853"/>
            </a:xfrm>
          </p:grpSpPr>
          <p:cxnSp>
            <p:nvCxnSpPr>
              <p:cNvPr id="48" name="Прямая соединительная линия 47">
                <a:extLst>
                  <a:ext uri="{FF2B5EF4-FFF2-40B4-BE49-F238E27FC236}">
                    <a16:creationId xmlns:a16="http://schemas.microsoft.com/office/drawing/2014/main" id="{F74A8477-CB56-4592-9A83-79D0BE101088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D0CFC8FF-7EBD-43BF-BCF5-14E8B90E6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C84E7018-A28B-4F6F-A09E-2BEC5E1B9F1B}"/>
                </a:ext>
              </a:extLst>
            </p:cNvPr>
            <p:cNvGrpSpPr/>
            <p:nvPr/>
          </p:nvGrpSpPr>
          <p:grpSpPr>
            <a:xfrm>
              <a:off x="3392347" y="6485016"/>
              <a:ext cx="298118" cy="226853"/>
              <a:chOff x="4729138" y="7401464"/>
              <a:chExt cx="298118" cy="226853"/>
            </a:xfrm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F7DE0F5B-110D-4CE5-8705-D05F9D86A12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2DE75814-20B6-46FE-97E0-3C6F1114C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42E801F7-1692-4BAA-835C-721ECEF1F8A1}"/>
                </a:ext>
              </a:extLst>
            </p:cNvPr>
            <p:cNvGrpSpPr/>
            <p:nvPr/>
          </p:nvGrpSpPr>
          <p:grpSpPr>
            <a:xfrm>
              <a:off x="3385665" y="5647227"/>
              <a:ext cx="298118" cy="226853"/>
              <a:chOff x="4729138" y="7401464"/>
              <a:chExt cx="298118" cy="226853"/>
            </a:xfrm>
          </p:grpSpPr>
          <p:cxnSp>
            <p:nvCxnSpPr>
              <p:cNvPr id="54" name="Прямая соединительная линия 53">
                <a:extLst>
                  <a:ext uri="{FF2B5EF4-FFF2-40B4-BE49-F238E27FC236}">
                    <a16:creationId xmlns:a16="http://schemas.microsoft.com/office/drawing/2014/main" id="{5BEFDB41-2553-451F-AB8C-75BAA740D3AE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Прямая соединительная линия 54">
                <a:extLst>
                  <a:ext uri="{FF2B5EF4-FFF2-40B4-BE49-F238E27FC236}">
                    <a16:creationId xmlns:a16="http://schemas.microsoft.com/office/drawing/2014/main" id="{F8005D7B-6E53-41B0-8760-5417B4B009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F01661A8-CFE0-4ECD-9514-5E73CFB8FC4B}"/>
                </a:ext>
              </a:extLst>
            </p:cNvPr>
            <p:cNvGrpSpPr/>
            <p:nvPr/>
          </p:nvGrpSpPr>
          <p:grpSpPr>
            <a:xfrm>
              <a:off x="4203300" y="5895820"/>
              <a:ext cx="298118" cy="226853"/>
              <a:chOff x="4729138" y="7401464"/>
              <a:chExt cx="298118" cy="226853"/>
            </a:xfrm>
          </p:grpSpPr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754CA56C-AE30-459C-9E53-CCF118BF0DF0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единительная линия 57">
                <a:extLst>
                  <a:ext uri="{FF2B5EF4-FFF2-40B4-BE49-F238E27FC236}">
                    <a16:creationId xmlns:a16="http://schemas.microsoft.com/office/drawing/2014/main" id="{B7DFD0F1-46B9-4F90-8869-E704A530F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6783112E-80F0-4D6D-AA09-D9D8B33FA295}"/>
                </a:ext>
              </a:extLst>
            </p:cNvPr>
            <p:cNvGrpSpPr/>
            <p:nvPr/>
          </p:nvGrpSpPr>
          <p:grpSpPr>
            <a:xfrm>
              <a:off x="4017297" y="5055653"/>
              <a:ext cx="298118" cy="226853"/>
              <a:chOff x="4729138" y="7401464"/>
              <a:chExt cx="298118" cy="226853"/>
            </a:xfrm>
          </p:grpSpPr>
          <p:cxnSp>
            <p:nvCxnSpPr>
              <p:cNvPr id="60" name="Прямая соединительная линия 59">
                <a:extLst>
                  <a:ext uri="{FF2B5EF4-FFF2-40B4-BE49-F238E27FC236}">
                    <a16:creationId xmlns:a16="http://schemas.microsoft.com/office/drawing/2014/main" id="{138D503C-0E2A-43CC-91C3-3878A54C088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BAED01DC-0213-405C-9BC0-F77AF37219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 9">
              <a:extLst>
                <a:ext uri="{FF2B5EF4-FFF2-40B4-BE49-F238E27FC236}">
                  <a16:creationId xmlns:a16="http://schemas.microsoft.com/office/drawing/2014/main" id="{A7271A96-F00C-4453-8797-70B1354FE5CF}"/>
                </a:ext>
              </a:extLst>
            </p:cNvPr>
            <p:cNvSpPr/>
            <p:nvPr/>
          </p:nvSpPr>
          <p:spPr>
            <a:xfrm>
              <a:off x="5647856" y="7972279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x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93220533-96C8-4273-B503-FA767A0F6722}"/>
                </a:ext>
              </a:extLst>
            </p:cNvPr>
            <p:cNvGrpSpPr/>
            <p:nvPr/>
          </p:nvGrpSpPr>
          <p:grpSpPr>
            <a:xfrm>
              <a:off x="4629746" y="5465530"/>
              <a:ext cx="298118" cy="226853"/>
              <a:chOff x="4729138" y="7401464"/>
              <a:chExt cx="298118" cy="226853"/>
            </a:xfrm>
          </p:grpSpPr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:a16="http://schemas.microsoft.com/office/drawing/2014/main" id="{9FADA2C1-986B-43A7-A672-866626D39D5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Прямая соединительная линия 86">
                <a:extLst>
                  <a:ext uri="{FF2B5EF4-FFF2-40B4-BE49-F238E27FC236}">
                    <a16:creationId xmlns:a16="http://schemas.microsoft.com/office/drawing/2014/main" id="{2B4D65DE-4D9B-4626-A864-3ABA23FA6D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Группа 87">
              <a:extLst>
                <a:ext uri="{FF2B5EF4-FFF2-40B4-BE49-F238E27FC236}">
                  <a16:creationId xmlns:a16="http://schemas.microsoft.com/office/drawing/2014/main" id="{68AF6231-C1D8-44B3-9FB0-04166BEB3844}"/>
                </a:ext>
              </a:extLst>
            </p:cNvPr>
            <p:cNvGrpSpPr/>
            <p:nvPr/>
          </p:nvGrpSpPr>
          <p:grpSpPr>
            <a:xfrm>
              <a:off x="4921182" y="4860825"/>
              <a:ext cx="298118" cy="226853"/>
              <a:chOff x="4729138" y="7401464"/>
              <a:chExt cx="298118" cy="226853"/>
            </a:xfrm>
          </p:grpSpPr>
          <p:cxnSp>
            <p:nvCxnSpPr>
              <p:cNvPr id="89" name="Прямая соединительная линия 88">
                <a:extLst>
                  <a:ext uri="{FF2B5EF4-FFF2-40B4-BE49-F238E27FC236}">
                    <a16:creationId xmlns:a16="http://schemas.microsoft.com/office/drawing/2014/main" id="{7A98C3C7-6FE5-43D7-85F2-71568B95365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>
                <a:extLst>
                  <a:ext uri="{FF2B5EF4-FFF2-40B4-BE49-F238E27FC236}">
                    <a16:creationId xmlns:a16="http://schemas.microsoft.com/office/drawing/2014/main" id="{9568321D-6843-4E48-84C6-BBD063F190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55F009D2-F1F2-4FA7-BA94-BD5E870C2DED}"/>
                </a:ext>
              </a:extLst>
            </p:cNvPr>
            <p:cNvGrpSpPr/>
            <p:nvPr/>
          </p:nvGrpSpPr>
          <p:grpSpPr>
            <a:xfrm>
              <a:off x="5282497" y="5486263"/>
              <a:ext cx="298118" cy="226853"/>
              <a:chOff x="4729138" y="7401464"/>
              <a:chExt cx="298118" cy="226853"/>
            </a:xfrm>
          </p:grpSpPr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:a16="http://schemas.microsoft.com/office/drawing/2014/main" id="{793A8750-611C-498D-8977-B425F783D77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FFFEFCE7-A026-4D52-89E2-D623453DDB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Группа 93">
              <a:extLst>
                <a:ext uri="{FF2B5EF4-FFF2-40B4-BE49-F238E27FC236}">
                  <a16:creationId xmlns:a16="http://schemas.microsoft.com/office/drawing/2014/main" id="{49AD7BCC-2A4A-4A8A-9E54-1912BC208EAB}"/>
                </a:ext>
              </a:extLst>
            </p:cNvPr>
            <p:cNvGrpSpPr/>
            <p:nvPr/>
          </p:nvGrpSpPr>
          <p:grpSpPr>
            <a:xfrm>
              <a:off x="5503334" y="4774202"/>
              <a:ext cx="298118" cy="226853"/>
              <a:chOff x="4729138" y="7401464"/>
              <a:chExt cx="298118" cy="226853"/>
            </a:xfrm>
          </p:grpSpPr>
          <p:cxnSp>
            <p:nvCxnSpPr>
              <p:cNvPr id="95" name="Прямая соединительная линия 94">
                <a:extLst>
                  <a:ext uri="{FF2B5EF4-FFF2-40B4-BE49-F238E27FC236}">
                    <a16:creationId xmlns:a16="http://schemas.microsoft.com/office/drawing/2014/main" id="{2C0165FD-487C-494E-BD54-E5D4A09C5AA4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:a16="http://schemas.microsoft.com/office/drawing/2014/main" id="{6D73587E-3D6A-4BFE-8C54-6F64C5EF5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B7D64064-D8C9-487A-876E-6567AB859786}"/>
                </a:ext>
              </a:extLst>
            </p:cNvPr>
            <p:cNvGrpSpPr/>
            <p:nvPr/>
          </p:nvGrpSpPr>
          <p:grpSpPr>
            <a:xfrm>
              <a:off x="5939292" y="5516868"/>
              <a:ext cx="298118" cy="226853"/>
              <a:chOff x="4729138" y="7401464"/>
              <a:chExt cx="298118" cy="226853"/>
            </a:xfrm>
          </p:grpSpPr>
          <p:cxnSp>
            <p:nvCxnSpPr>
              <p:cNvPr id="98" name="Прямая соединительная линия 97">
                <a:extLst>
                  <a:ext uri="{FF2B5EF4-FFF2-40B4-BE49-F238E27FC236}">
                    <a16:creationId xmlns:a16="http://schemas.microsoft.com/office/drawing/2014/main" id="{B7652E25-1A96-4A68-9E3A-7ADCD021F6A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Прямая соединительная линия 98">
                <a:extLst>
                  <a:ext uri="{FF2B5EF4-FFF2-40B4-BE49-F238E27FC236}">
                    <a16:creationId xmlns:a16="http://schemas.microsoft.com/office/drawing/2014/main" id="{8AE27F71-68D9-4DC5-AEC3-7018697820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Группа 103">
              <a:extLst>
                <a:ext uri="{FF2B5EF4-FFF2-40B4-BE49-F238E27FC236}">
                  <a16:creationId xmlns:a16="http://schemas.microsoft.com/office/drawing/2014/main" id="{6EB2B77C-D71F-4EA8-9FA0-C5CFE8F644DB}"/>
                </a:ext>
              </a:extLst>
            </p:cNvPr>
            <p:cNvGrpSpPr/>
            <p:nvPr/>
          </p:nvGrpSpPr>
          <p:grpSpPr>
            <a:xfrm>
              <a:off x="6380017" y="5589445"/>
              <a:ext cx="298118" cy="226853"/>
              <a:chOff x="4729138" y="7401464"/>
              <a:chExt cx="298118" cy="226853"/>
            </a:xfrm>
          </p:grpSpPr>
          <p:cxnSp>
            <p:nvCxnSpPr>
              <p:cNvPr id="105" name="Прямая соединительная линия 104">
                <a:extLst>
                  <a:ext uri="{FF2B5EF4-FFF2-40B4-BE49-F238E27FC236}">
                    <a16:creationId xmlns:a16="http://schemas.microsoft.com/office/drawing/2014/main" id="{C2C58234-4593-4F54-BC2A-655770A286A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Прямая соединительная линия 105">
                <a:extLst>
                  <a:ext uri="{FF2B5EF4-FFF2-40B4-BE49-F238E27FC236}">
                    <a16:creationId xmlns:a16="http://schemas.microsoft.com/office/drawing/2014/main" id="{9FDDB92F-80D3-4D28-B9D1-D17861602B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id="{3F059A0F-83E1-4346-BB38-D078492E2005}"/>
                </a:ext>
              </a:extLst>
            </p:cNvPr>
            <p:cNvGrpSpPr/>
            <p:nvPr/>
          </p:nvGrpSpPr>
          <p:grpSpPr>
            <a:xfrm>
              <a:off x="6024698" y="4714857"/>
              <a:ext cx="298118" cy="226853"/>
              <a:chOff x="4729138" y="7401464"/>
              <a:chExt cx="298118" cy="226853"/>
            </a:xfrm>
          </p:grpSpPr>
          <p:cxnSp>
            <p:nvCxnSpPr>
              <p:cNvPr id="108" name="Прямая соединительная линия 107">
                <a:extLst>
                  <a:ext uri="{FF2B5EF4-FFF2-40B4-BE49-F238E27FC236}">
                    <a16:creationId xmlns:a16="http://schemas.microsoft.com/office/drawing/2014/main" id="{5A26D873-D964-4BC4-A241-87D304DF074B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Прямая соединительная линия 108">
                <a:extLst>
                  <a:ext uri="{FF2B5EF4-FFF2-40B4-BE49-F238E27FC236}">
                    <a16:creationId xmlns:a16="http://schemas.microsoft.com/office/drawing/2014/main" id="{18ED5AD2-D009-4F2C-B2F7-E08FFDA008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Прямая со стрелкой 109">
              <a:extLst>
                <a:ext uri="{FF2B5EF4-FFF2-40B4-BE49-F238E27FC236}">
                  <a16:creationId xmlns:a16="http://schemas.microsoft.com/office/drawing/2014/main" id="{BB13D0B6-AAC1-4C8E-AC95-EE7A9EE049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0118" y="4205687"/>
              <a:ext cx="0" cy="377281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 стрелкой 110">
              <a:extLst>
                <a:ext uri="{FF2B5EF4-FFF2-40B4-BE49-F238E27FC236}">
                  <a16:creationId xmlns:a16="http://schemas.microsoft.com/office/drawing/2014/main" id="{13A7B85D-A523-4DD0-9FF8-793F2DCD6423}"/>
                </a:ext>
              </a:extLst>
            </p:cNvPr>
            <p:cNvCxnSpPr>
              <a:cxnSpLocks/>
            </p:cNvCxnSpPr>
            <p:nvPr/>
          </p:nvCxnSpPr>
          <p:spPr>
            <a:xfrm>
              <a:off x="9113185" y="7961566"/>
              <a:ext cx="402582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 9">
              <a:extLst>
                <a:ext uri="{FF2B5EF4-FFF2-40B4-BE49-F238E27FC236}">
                  <a16:creationId xmlns:a16="http://schemas.microsoft.com/office/drawing/2014/main" id="{19E483D8-5F71-4FCD-A7C9-BF30BA604744}"/>
                </a:ext>
              </a:extLst>
            </p:cNvPr>
            <p:cNvSpPr/>
            <p:nvPr/>
          </p:nvSpPr>
          <p:spPr>
            <a:xfrm>
              <a:off x="8371593" y="8522536"/>
              <a:ext cx="5352410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2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113" name="Text 9">
              <a:extLst>
                <a:ext uri="{FF2B5EF4-FFF2-40B4-BE49-F238E27FC236}">
                  <a16:creationId xmlns:a16="http://schemas.microsoft.com/office/drawing/2014/main" id="{F08D5E41-C1F4-42EA-9B4E-9A5CCF95EEE1}"/>
                </a:ext>
              </a:extLst>
            </p:cNvPr>
            <p:cNvSpPr/>
            <p:nvPr/>
          </p:nvSpPr>
          <p:spPr>
            <a:xfrm>
              <a:off x="8350863" y="4126626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y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114" name="Text 9">
              <a:extLst>
                <a:ext uri="{FF2B5EF4-FFF2-40B4-BE49-F238E27FC236}">
                  <a16:creationId xmlns:a16="http://schemas.microsoft.com/office/drawing/2014/main" id="{DCDD7797-E0C3-4C32-A014-3F7BB137B392}"/>
                </a:ext>
              </a:extLst>
            </p:cNvPr>
            <p:cNvSpPr/>
            <p:nvPr/>
          </p:nvSpPr>
          <p:spPr>
            <a:xfrm>
              <a:off x="12847575" y="7978499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x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cxnSp>
          <p:nvCxnSpPr>
            <p:cNvPr id="115" name="Прямая со стрелкой 114">
              <a:extLst>
                <a:ext uri="{FF2B5EF4-FFF2-40B4-BE49-F238E27FC236}">
                  <a16:creationId xmlns:a16="http://schemas.microsoft.com/office/drawing/2014/main" id="{EC35730F-5F7B-4BF4-8000-A2B560120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8362" y="4199467"/>
              <a:ext cx="0" cy="377281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 стрелкой 115">
              <a:extLst>
                <a:ext uri="{FF2B5EF4-FFF2-40B4-BE49-F238E27FC236}">
                  <a16:creationId xmlns:a16="http://schemas.microsoft.com/office/drawing/2014/main" id="{74AA5B64-63AC-4F2B-87E7-61BA2D8D60EF}"/>
                </a:ext>
              </a:extLst>
            </p:cNvPr>
            <p:cNvCxnSpPr>
              <a:cxnSpLocks/>
            </p:cNvCxnSpPr>
            <p:nvPr/>
          </p:nvCxnSpPr>
          <p:spPr>
            <a:xfrm>
              <a:off x="17071429" y="7955346"/>
              <a:ext cx="402582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 9">
              <a:extLst>
                <a:ext uri="{FF2B5EF4-FFF2-40B4-BE49-F238E27FC236}">
                  <a16:creationId xmlns:a16="http://schemas.microsoft.com/office/drawing/2014/main" id="{FC04D190-73B4-457B-8020-FAEB0D124A6F}"/>
                </a:ext>
              </a:extLst>
            </p:cNvPr>
            <p:cNvSpPr/>
            <p:nvPr/>
          </p:nvSpPr>
          <p:spPr>
            <a:xfrm>
              <a:off x="16329837" y="8516316"/>
              <a:ext cx="5352410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3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118" name="Text 9">
              <a:extLst>
                <a:ext uri="{FF2B5EF4-FFF2-40B4-BE49-F238E27FC236}">
                  <a16:creationId xmlns:a16="http://schemas.microsoft.com/office/drawing/2014/main" id="{EA178122-4779-4213-8ECC-3519B21968AD}"/>
                </a:ext>
              </a:extLst>
            </p:cNvPr>
            <p:cNvSpPr/>
            <p:nvPr/>
          </p:nvSpPr>
          <p:spPr>
            <a:xfrm>
              <a:off x="16309107" y="4120406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y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119" name="Text 9">
              <a:extLst>
                <a:ext uri="{FF2B5EF4-FFF2-40B4-BE49-F238E27FC236}">
                  <a16:creationId xmlns:a16="http://schemas.microsoft.com/office/drawing/2014/main" id="{CAD3BC9B-A229-4EC2-AA78-FD5DB31DF935}"/>
                </a:ext>
              </a:extLst>
            </p:cNvPr>
            <p:cNvSpPr/>
            <p:nvPr/>
          </p:nvSpPr>
          <p:spPr>
            <a:xfrm>
              <a:off x="20805819" y="7972279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x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cxnSp>
          <p:nvCxnSpPr>
            <p:cNvPr id="120" name="Прямая со стрелкой 119">
              <a:extLst>
                <a:ext uri="{FF2B5EF4-FFF2-40B4-BE49-F238E27FC236}">
                  <a16:creationId xmlns:a16="http://schemas.microsoft.com/office/drawing/2014/main" id="{AA7C47F6-F242-486B-B0F0-95DAAC172C85}"/>
                </a:ext>
              </a:extLst>
            </p:cNvPr>
            <p:cNvCxnSpPr>
              <a:cxnSpLocks/>
            </p:cNvCxnSpPr>
            <p:nvPr/>
          </p:nvCxnSpPr>
          <p:spPr>
            <a:xfrm>
              <a:off x="9130118" y="6540036"/>
              <a:ext cx="402582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D9DFF64E-159C-4898-9ADD-74DD2C23E584}"/>
                </a:ext>
              </a:extLst>
            </p:cNvPr>
            <p:cNvGrpSpPr/>
            <p:nvPr/>
          </p:nvGrpSpPr>
          <p:grpSpPr>
            <a:xfrm>
              <a:off x="9374885" y="7480258"/>
              <a:ext cx="298118" cy="226853"/>
              <a:chOff x="4729138" y="7401464"/>
              <a:chExt cx="298118" cy="226853"/>
            </a:xfrm>
          </p:grpSpPr>
          <p:cxnSp>
            <p:nvCxnSpPr>
              <p:cNvPr id="122" name="Прямая соединительная линия 121">
                <a:extLst>
                  <a:ext uri="{FF2B5EF4-FFF2-40B4-BE49-F238E27FC236}">
                    <a16:creationId xmlns:a16="http://schemas.microsoft.com/office/drawing/2014/main" id="{C128CEDB-90E9-438D-B471-2C00D606252B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Прямая соединительная линия 122">
                <a:extLst>
                  <a:ext uri="{FF2B5EF4-FFF2-40B4-BE49-F238E27FC236}">
                    <a16:creationId xmlns:a16="http://schemas.microsoft.com/office/drawing/2014/main" id="{3319A3C2-6C35-48C2-8F2A-48F136BC1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Группа 123">
              <a:extLst>
                <a:ext uri="{FF2B5EF4-FFF2-40B4-BE49-F238E27FC236}">
                  <a16:creationId xmlns:a16="http://schemas.microsoft.com/office/drawing/2014/main" id="{4F872FFA-1E77-469B-8F9E-F44375AB5B89}"/>
                </a:ext>
              </a:extLst>
            </p:cNvPr>
            <p:cNvGrpSpPr/>
            <p:nvPr/>
          </p:nvGrpSpPr>
          <p:grpSpPr>
            <a:xfrm>
              <a:off x="9320453" y="7062537"/>
              <a:ext cx="298118" cy="226853"/>
              <a:chOff x="4729138" y="7401464"/>
              <a:chExt cx="298118" cy="226853"/>
            </a:xfrm>
          </p:grpSpPr>
          <p:cxnSp>
            <p:nvCxnSpPr>
              <p:cNvPr id="125" name="Прямая соединительная линия 124">
                <a:extLst>
                  <a:ext uri="{FF2B5EF4-FFF2-40B4-BE49-F238E27FC236}">
                    <a16:creationId xmlns:a16="http://schemas.microsoft.com/office/drawing/2014/main" id="{27B69C75-A209-4CA5-8978-96799773A18B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Прямая соединительная линия 125">
                <a:extLst>
                  <a:ext uri="{FF2B5EF4-FFF2-40B4-BE49-F238E27FC236}">
                    <a16:creationId xmlns:a16="http://schemas.microsoft.com/office/drawing/2014/main" id="{000B1EC2-B69F-4911-BC8C-1E9D15519B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Группа 126">
              <a:extLst>
                <a:ext uri="{FF2B5EF4-FFF2-40B4-BE49-F238E27FC236}">
                  <a16:creationId xmlns:a16="http://schemas.microsoft.com/office/drawing/2014/main" id="{B4CE4103-F715-4C4D-B895-ED7B50756B7E}"/>
                </a:ext>
              </a:extLst>
            </p:cNvPr>
            <p:cNvGrpSpPr/>
            <p:nvPr/>
          </p:nvGrpSpPr>
          <p:grpSpPr>
            <a:xfrm>
              <a:off x="9814221" y="6910522"/>
              <a:ext cx="298118" cy="226853"/>
              <a:chOff x="4729138" y="7401464"/>
              <a:chExt cx="298118" cy="226853"/>
            </a:xfrm>
          </p:grpSpPr>
          <p:cxnSp>
            <p:nvCxnSpPr>
              <p:cNvPr id="128" name="Прямая соединительная линия 127">
                <a:extLst>
                  <a:ext uri="{FF2B5EF4-FFF2-40B4-BE49-F238E27FC236}">
                    <a16:creationId xmlns:a16="http://schemas.microsoft.com/office/drawing/2014/main" id="{A62D99E9-E59D-41FA-A862-A2F829B78316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Прямая соединительная линия 128">
                <a:extLst>
                  <a:ext uri="{FF2B5EF4-FFF2-40B4-BE49-F238E27FC236}">
                    <a16:creationId xmlns:a16="http://schemas.microsoft.com/office/drawing/2014/main" id="{584A356C-1316-4BF4-8EA3-BED42B343F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Группа 129">
              <a:extLst>
                <a:ext uri="{FF2B5EF4-FFF2-40B4-BE49-F238E27FC236}">
                  <a16:creationId xmlns:a16="http://schemas.microsoft.com/office/drawing/2014/main" id="{F5085D64-A90D-439D-A9FB-059603E60546}"/>
                </a:ext>
              </a:extLst>
            </p:cNvPr>
            <p:cNvGrpSpPr/>
            <p:nvPr/>
          </p:nvGrpSpPr>
          <p:grpSpPr>
            <a:xfrm>
              <a:off x="9559797" y="6626824"/>
              <a:ext cx="298118" cy="226853"/>
              <a:chOff x="4729138" y="7401464"/>
              <a:chExt cx="298118" cy="226853"/>
            </a:xfrm>
          </p:grpSpPr>
          <p:cxnSp>
            <p:nvCxnSpPr>
              <p:cNvPr id="131" name="Прямая соединительная линия 130">
                <a:extLst>
                  <a:ext uri="{FF2B5EF4-FFF2-40B4-BE49-F238E27FC236}">
                    <a16:creationId xmlns:a16="http://schemas.microsoft.com/office/drawing/2014/main" id="{F9D84B2A-29CF-4BC9-A429-7016B684C1B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Прямая соединительная линия 131">
                <a:extLst>
                  <a:ext uri="{FF2B5EF4-FFF2-40B4-BE49-F238E27FC236}">
                    <a16:creationId xmlns:a16="http://schemas.microsoft.com/office/drawing/2014/main" id="{0C973937-62FC-41B5-9185-C039691676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Группа 135">
              <a:extLst>
                <a:ext uri="{FF2B5EF4-FFF2-40B4-BE49-F238E27FC236}">
                  <a16:creationId xmlns:a16="http://schemas.microsoft.com/office/drawing/2014/main" id="{92C59809-1959-482F-A95C-455FBE5C2E69}"/>
                </a:ext>
              </a:extLst>
            </p:cNvPr>
            <p:cNvGrpSpPr/>
            <p:nvPr/>
          </p:nvGrpSpPr>
          <p:grpSpPr>
            <a:xfrm>
              <a:off x="10061446" y="6103745"/>
              <a:ext cx="298118" cy="226853"/>
              <a:chOff x="4729138" y="7401464"/>
              <a:chExt cx="298118" cy="226853"/>
            </a:xfrm>
          </p:grpSpPr>
          <p:cxnSp>
            <p:nvCxnSpPr>
              <p:cNvPr id="137" name="Прямая соединительная линия 136">
                <a:extLst>
                  <a:ext uri="{FF2B5EF4-FFF2-40B4-BE49-F238E27FC236}">
                    <a16:creationId xmlns:a16="http://schemas.microsoft.com/office/drawing/2014/main" id="{4A388BF0-7A58-40AA-8235-B8F1D6D32301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Прямая соединительная линия 137">
                <a:extLst>
                  <a:ext uri="{FF2B5EF4-FFF2-40B4-BE49-F238E27FC236}">
                    <a16:creationId xmlns:a16="http://schemas.microsoft.com/office/drawing/2014/main" id="{C8DA22BF-1506-4FDA-9360-BA90F59783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Группа 138">
              <a:extLst>
                <a:ext uri="{FF2B5EF4-FFF2-40B4-BE49-F238E27FC236}">
                  <a16:creationId xmlns:a16="http://schemas.microsoft.com/office/drawing/2014/main" id="{A997B562-AA80-4D47-9043-2E46A725D837}"/>
                </a:ext>
              </a:extLst>
            </p:cNvPr>
            <p:cNvGrpSpPr/>
            <p:nvPr/>
          </p:nvGrpSpPr>
          <p:grpSpPr>
            <a:xfrm>
              <a:off x="10552402" y="5816298"/>
              <a:ext cx="298118" cy="226853"/>
              <a:chOff x="4729138" y="7401464"/>
              <a:chExt cx="298118" cy="226853"/>
            </a:xfrm>
          </p:grpSpPr>
          <p:cxnSp>
            <p:nvCxnSpPr>
              <p:cNvPr id="140" name="Прямая соединительная линия 139">
                <a:extLst>
                  <a:ext uri="{FF2B5EF4-FFF2-40B4-BE49-F238E27FC236}">
                    <a16:creationId xmlns:a16="http://schemas.microsoft.com/office/drawing/2014/main" id="{1ED29337-4A70-4084-B252-5C313FDA3F36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Прямая соединительная линия 140">
                <a:extLst>
                  <a:ext uri="{FF2B5EF4-FFF2-40B4-BE49-F238E27FC236}">
                    <a16:creationId xmlns:a16="http://schemas.microsoft.com/office/drawing/2014/main" id="{BEF91AA5-07D3-47F5-A84A-7FCC33E36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Группа 141">
              <a:extLst>
                <a:ext uri="{FF2B5EF4-FFF2-40B4-BE49-F238E27FC236}">
                  <a16:creationId xmlns:a16="http://schemas.microsoft.com/office/drawing/2014/main" id="{BEC73D7E-9D81-4AA9-96D7-52ED218877B8}"/>
                </a:ext>
              </a:extLst>
            </p:cNvPr>
            <p:cNvGrpSpPr/>
            <p:nvPr/>
          </p:nvGrpSpPr>
          <p:grpSpPr>
            <a:xfrm>
              <a:off x="10749680" y="6135609"/>
              <a:ext cx="298118" cy="226853"/>
              <a:chOff x="4729138" y="7401464"/>
              <a:chExt cx="298118" cy="226853"/>
            </a:xfrm>
          </p:grpSpPr>
          <p:cxnSp>
            <p:nvCxnSpPr>
              <p:cNvPr id="143" name="Прямая соединительная линия 142">
                <a:extLst>
                  <a:ext uri="{FF2B5EF4-FFF2-40B4-BE49-F238E27FC236}">
                    <a16:creationId xmlns:a16="http://schemas.microsoft.com/office/drawing/2014/main" id="{F894BE18-9735-4F33-ADB1-CFB5BE3BFF5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Прямая соединительная линия 143">
                <a:extLst>
                  <a:ext uri="{FF2B5EF4-FFF2-40B4-BE49-F238E27FC236}">
                    <a16:creationId xmlns:a16="http://schemas.microsoft.com/office/drawing/2014/main" id="{370E5F58-ED04-4108-A6BB-22D1C3582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Группа 144">
              <a:extLst>
                <a:ext uri="{FF2B5EF4-FFF2-40B4-BE49-F238E27FC236}">
                  <a16:creationId xmlns:a16="http://schemas.microsoft.com/office/drawing/2014/main" id="{955EE402-BE6E-46CF-A368-02241515A63D}"/>
                </a:ext>
              </a:extLst>
            </p:cNvPr>
            <p:cNvGrpSpPr/>
            <p:nvPr/>
          </p:nvGrpSpPr>
          <p:grpSpPr>
            <a:xfrm>
              <a:off x="11200781" y="6152819"/>
              <a:ext cx="298118" cy="226853"/>
              <a:chOff x="4729138" y="7401464"/>
              <a:chExt cx="298118" cy="226853"/>
            </a:xfrm>
          </p:grpSpPr>
          <p:cxnSp>
            <p:nvCxnSpPr>
              <p:cNvPr id="146" name="Прямая соединительная линия 145">
                <a:extLst>
                  <a:ext uri="{FF2B5EF4-FFF2-40B4-BE49-F238E27FC236}">
                    <a16:creationId xmlns:a16="http://schemas.microsoft.com/office/drawing/2014/main" id="{940720ED-5C55-43E7-BF0F-EFC62B82B77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Прямая соединительная линия 146">
                <a:extLst>
                  <a:ext uri="{FF2B5EF4-FFF2-40B4-BE49-F238E27FC236}">
                    <a16:creationId xmlns:a16="http://schemas.microsoft.com/office/drawing/2014/main" id="{632E7C30-6DEC-43FD-B0A0-764B99235A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Группа 147">
              <a:extLst>
                <a:ext uri="{FF2B5EF4-FFF2-40B4-BE49-F238E27FC236}">
                  <a16:creationId xmlns:a16="http://schemas.microsoft.com/office/drawing/2014/main" id="{3E6273EE-9675-49EC-814F-6B521955CC0C}"/>
                </a:ext>
              </a:extLst>
            </p:cNvPr>
            <p:cNvGrpSpPr/>
            <p:nvPr/>
          </p:nvGrpSpPr>
          <p:grpSpPr>
            <a:xfrm>
              <a:off x="11117241" y="5713116"/>
              <a:ext cx="298118" cy="226853"/>
              <a:chOff x="4729138" y="7401464"/>
              <a:chExt cx="298118" cy="226853"/>
            </a:xfrm>
          </p:grpSpPr>
          <p:cxnSp>
            <p:nvCxnSpPr>
              <p:cNvPr id="149" name="Прямая соединительная линия 148">
                <a:extLst>
                  <a:ext uri="{FF2B5EF4-FFF2-40B4-BE49-F238E27FC236}">
                    <a16:creationId xmlns:a16="http://schemas.microsoft.com/office/drawing/2014/main" id="{76B19128-433D-41F8-9EED-7A0B92F3AEB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Прямая соединительная линия 149">
                <a:extLst>
                  <a:ext uri="{FF2B5EF4-FFF2-40B4-BE49-F238E27FC236}">
                    <a16:creationId xmlns:a16="http://schemas.microsoft.com/office/drawing/2014/main" id="{ABD4E2B3-CBFF-45C2-9C72-6602EB57DB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Группа 150">
              <a:extLst>
                <a:ext uri="{FF2B5EF4-FFF2-40B4-BE49-F238E27FC236}">
                  <a16:creationId xmlns:a16="http://schemas.microsoft.com/office/drawing/2014/main" id="{2C738A69-2AEF-48A3-A112-6D7746CE6CB4}"/>
                </a:ext>
              </a:extLst>
            </p:cNvPr>
            <p:cNvGrpSpPr/>
            <p:nvPr/>
          </p:nvGrpSpPr>
          <p:grpSpPr>
            <a:xfrm>
              <a:off x="11684496" y="5684778"/>
              <a:ext cx="298118" cy="226853"/>
              <a:chOff x="4729138" y="7401464"/>
              <a:chExt cx="298118" cy="226853"/>
            </a:xfrm>
          </p:grpSpPr>
          <p:cxnSp>
            <p:nvCxnSpPr>
              <p:cNvPr id="152" name="Прямая соединительная линия 151">
                <a:extLst>
                  <a:ext uri="{FF2B5EF4-FFF2-40B4-BE49-F238E27FC236}">
                    <a16:creationId xmlns:a16="http://schemas.microsoft.com/office/drawing/2014/main" id="{8C319CB4-E461-4518-A3CF-F4206022EA28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Прямая соединительная линия 152">
                <a:extLst>
                  <a:ext uri="{FF2B5EF4-FFF2-40B4-BE49-F238E27FC236}">
                    <a16:creationId xmlns:a16="http://schemas.microsoft.com/office/drawing/2014/main" id="{9BAA97D0-4A01-4303-A4E8-C357423A1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Группа 153">
              <a:extLst>
                <a:ext uri="{FF2B5EF4-FFF2-40B4-BE49-F238E27FC236}">
                  <a16:creationId xmlns:a16="http://schemas.microsoft.com/office/drawing/2014/main" id="{0F515D54-FD63-47E8-BE5C-07A1F1BFF86A}"/>
                </a:ext>
              </a:extLst>
            </p:cNvPr>
            <p:cNvGrpSpPr/>
            <p:nvPr/>
          </p:nvGrpSpPr>
          <p:grpSpPr>
            <a:xfrm>
              <a:off x="11676056" y="6192704"/>
              <a:ext cx="298118" cy="226853"/>
              <a:chOff x="4729138" y="7401464"/>
              <a:chExt cx="298118" cy="226853"/>
            </a:xfrm>
          </p:grpSpPr>
          <p:cxnSp>
            <p:nvCxnSpPr>
              <p:cNvPr id="155" name="Прямая соединительная линия 154">
                <a:extLst>
                  <a:ext uri="{FF2B5EF4-FFF2-40B4-BE49-F238E27FC236}">
                    <a16:creationId xmlns:a16="http://schemas.microsoft.com/office/drawing/2014/main" id="{CA6B347D-D4E2-4C63-8190-A3EDD56D84C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Прямая соединительная линия 155">
                <a:extLst>
                  <a:ext uri="{FF2B5EF4-FFF2-40B4-BE49-F238E27FC236}">
                    <a16:creationId xmlns:a16="http://schemas.microsoft.com/office/drawing/2014/main" id="{2210EC68-EA5A-48C1-969A-3174A6FED1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Группа 156">
              <a:extLst>
                <a:ext uri="{FF2B5EF4-FFF2-40B4-BE49-F238E27FC236}">
                  <a16:creationId xmlns:a16="http://schemas.microsoft.com/office/drawing/2014/main" id="{3E3398AF-73CC-4C6D-905E-A107E78E8F2D}"/>
                </a:ext>
              </a:extLst>
            </p:cNvPr>
            <p:cNvGrpSpPr/>
            <p:nvPr/>
          </p:nvGrpSpPr>
          <p:grpSpPr>
            <a:xfrm>
              <a:off x="12691174" y="5599552"/>
              <a:ext cx="298118" cy="226853"/>
              <a:chOff x="4729138" y="7401464"/>
              <a:chExt cx="298118" cy="226853"/>
            </a:xfrm>
          </p:grpSpPr>
          <p:cxnSp>
            <p:nvCxnSpPr>
              <p:cNvPr id="158" name="Прямая соединительная линия 157">
                <a:extLst>
                  <a:ext uri="{FF2B5EF4-FFF2-40B4-BE49-F238E27FC236}">
                    <a16:creationId xmlns:a16="http://schemas.microsoft.com/office/drawing/2014/main" id="{1793510A-4637-45C1-9DD2-E73FE5681FCF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Прямая соединительная линия 158">
                <a:extLst>
                  <a:ext uri="{FF2B5EF4-FFF2-40B4-BE49-F238E27FC236}">
                    <a16:creationId xmlns:a16="http://schemas.microsoft.com/office/drawing/2014/main" id="{5D8A8299-F08E-4612-AAA1-01E213FA94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Группа 159">
              <a:extLst>
                <a:ext uri="{FF2B5EF4-FFF2-40B4-BE49-F238E27FC236}">
                  <a16:creationId xmlns:a16="http://schemas.microsoft.com/office/drawing/2014/main" id="{8AC83585-D766-458B-A603-E9355CEAB903}"/>
                </a:ext>
              </a:extLst>
            </p:cNvPr>
            <p:cNvGrpSpPr/>
            <p:nvPr/>
          </p:nvGrpSpPr>
          <p:grpSpPr>
            <a:xfrm>
              <a:off x="12150331" y="5478242"/>
              <a:ext cx="298118" cy="226853"/>
              <a:chOff x="4729138" y="7401464"/>
              <a:chExt cx="298118" cy="226853"/>
            </a:xfrm>
          </p:grpSpPr>
          <p:cxnSp>
            <p:nvCxnSpPr>
              <p:cNvPr id="161" name="Прямая соединительная линия 160">
                <a:extLst>
                  <a:ext uri="{FF2B5EF4-FFF2-40B4-BE49-F238E27FC236}">
                    <a16:creationId xmlns:a16="http://schemas.microsoft.com/office/drawing/2014/main" id="{5B619B16-29A0-4E94-9556-B71AC6735A87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Прямая соединительная линия 161">
                <a:extLst>
                  <a:ext uri="{FF2B5EF4-FFF2-40B4-BE49-F238E27FC236}">
                    <a16:creationId xmlns:a16="http://schemas.microsoft.com/office/drawing/2014/main" id="{43E6F757-D1FE-4B8D-B831-890E46D7AB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6A04AF43-D833-4C82-9111-114577766604}"/>
                </a:ext>
              </a:extLst>
            </p:cNvPr>
            <p:cNvGrpSpPr/>
            <p:nvPr/>
          </p:nvGrpSpPr>
          <p:grpSpPr>
            <a:xfrm>
              <a:off x="12169713" y="5904109"/>
              <a:ext cx="298118" cy="226853"/>
              <a:chOff x="4729138" y="7401464"/>
              <a:chExt cx="298118" cy="226853"/>
            </a:xfrm>
          </p:grpSpPr>
          <p:cxnSp>
            <p:nvCxnSpPr>
              <p:cNvPr id="164" name="Прямая соединительная линия 163">
                <a:extLst>
                  <a:ext uri="{FF2B5EF4-FFF2-40B4-BE49-F238E27FC236}">
                    <a16:creationId xmlns:a16="http://schemas.microsoft.com/office/drawing/2014/main" id="{C093085B-4539-4C3F-A27C-95676436DB6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Прямая соединительная линия 164">
                <a:extLst>
                  <a:ext uri="{FF2B5EF4-FFF2-40B4-BE49-F238E27FC236}">
                    <a16:creationId xmlns:a16="http://schemas.microsoft.com/office/drawing/2014/main" id="{9B14DB85-5644-4F07-BAD1-18B6F0D031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Группа 165">
              <a:extLst>
                <a:ext uri="{FF2B5EF4-FFF2-40B4-BE49-F238E27FC236}">
                  <a16:creationId xmlns:a16="http://schemas.microsoft.com/office/drawing/2014/main" id="{6C64F79C-155F-4D7D-847F-7F0CB5E980C2}"/>
                </a:ext>
              </a:extLst>
            </p:cNvPr>
            <p:cNvGrpSpPr/>
            <p:nvPr/>
          </p:nvGrpSpPr>
          <p:grpSpPr>
            <a:xfrm>
              <a:off x="12662063" y="6002486"/>
              <a:ext cx="298118" cy="226853"/>
              <a:chOff x="4729138" y="7401464"/>
              <a:chExt cx="298118" cy="226853"/>
            </a:xfrm>
          </p:grpSpPr>
          <p:cxnSp>
            <p:nvCxnSpPr>
              <p:cNvPr id="167" name="Прямая соединительная линия 166">
                <a:extLst>
                  <a:ext uri="{FF2B5EF4-FFF2-40B4-BE49-F238E27FC236}">
                    <a16:creationId xmlns:a16="http://schemas.microsoft.com/office/drawing/2014/main" id="{A27B985E-FE52-4D0D-9674-3C48DA6BCB23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Прямая соединительная линия 167">
                <a:extLst>
                  <a:ext uri="{FF2B5EF4-FFF2-40B4-BE49-F238E27FC236}">
                    <a16:creationId xmlns:a16="http://schemas.microsoft.com/office/drawing/2014/main" id="{445F3FF9-C6B2-4D16-A556-80B982A916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Полилиния: фигура 168">
              <a:extLst>
                <a:ext uri="{FF2B5EF4-FFF2-40B4-BE49-F238E27FC236}">
                  <a16:creationId xmlns:a16="http://schemas.microsoft.com/office/drawing/2014/main" id="{2E58E6AC-37C8-4F28-8EC8-A2FEB1239693}"/>
                </a:ext>
              </a:extLst>
            </p:cNvPr>
            <p:cNvSpPr/>
            <p:nvPr/>
          </p:nvSpPr>
          <p:spPr>
            <a:xfrm>
              <a:off x="17510975" y="4638073"/>
              <a:ext cx="4013200" cy="2895600"/>
            </a:xfrm>
            <a:custGeom>
              <a:avLst/>
              <a:gdLst>
                <a:gd name="connsiteX0" fmla="*/ 0 w 4013200"/>
                <a:gd name="connsiteY0" fmla="*/ 2895600 h 2895600"/>
                <a:gd name="connsiteX1" fmla="*/ 1219200 w 4013200"/>
                <a:gd name="connsiteY1" fmla="*/ 1032934 h 2895600"/>
                <a:gd name="connsiteX2" fmla="*/ 4013200 w 4013200"/>
                <a:gd name="connsiteY2" fmla="*/ 0 h 289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3200" h="2895600">
                  <a:moveTo>
                    <a:pt x="0" y="2895600"/>
                  </a:moveTo>
                  <a:cubicBezTo>
                    <a:pt x="275166" y="2205567"/>
                    <a:pt x="550333" y="1515534"/>
                    <a:pt x="1219200" y="1032934"/>
                  </a:cubicBezTo>
                  <a:cubicBezTo>
                    <a:pt x="1888067" y="550334"/>
                    <a:pt x="2950633" y="275167"/>
                    <a:pt x="401320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958628D2-00FA-4B46-9F28-E28DD4F71712}"/>
                </a:ext>
              </a:extLst>
            </p:cNvPr>
            <p:cNvGrpSpPr/>
            <p:nvPr/>
          </p:nvGrpSpPr>
          <p:grpSpPr>
            <a:xfrm>
              <a:off x="17361916" y="7530079"/>
              <a:ext cx="298118" cy="226853"/>
              <a:chOff x="4729138" y="7401464"/>
              <a:chExt cx="298118" cy="226853"/>
            </a:xfrm>
          </p:grpSpPr>
          <p:cxnSp>
            <p:nvCxnSpPr>
              <p:cNvPr id="171" name="Прямая соединительная линия 170">
                <a:extLst>
                  <a:ext uri="{FF2B5EF4-FFF2-40B4-BE49-F238E27FC236}">
                    <a16:creationId xmlns:a16="http://schemas.microsoft.com/office/drawing/2014/main" id="{A499924E-C105-4CA4-873E-17A6DF1D8F7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AF876D12-CAD0-4EF6-9A43-C20AA187D5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4735F3E8-45EA-4873-B5CD-FB9C35F5BE7D}"/>
                </a:ext>
              </a:extLst>
            </p:cNvPr>
            <p:cNvGrpSpPr/>
            <p:nvPr/>
          </p:nvGrpSpPr>
          <p:grpSpPr>
            <a:xfrm>
              <a:off x="17290694" y="6866595"/>
              <a:ext cx="298118" cy="226853"/>
              <a:chOff x="4729138" y="7401464"/>
              <a:chExt cx="298118" cy="226853"/>
            </a:xfrm>
          </p:grpSpPr>
          <p:cxnSp>
            <p:nvCxnSpPr>
              <p:cNvPr id="174" name="Прямая соединительная линия 173">
                <a:extLst>
                  <a:ext uri="{FF2B5EF4-FFF2-40B4-BE49-F238E27FC236}">
                    <a16:creationId xmlns:a16="http://schemas.microsoft.com/office/drawing/2014/main" id="{2A9C941A-BB49-4CFF-9D8F-BA19C14614A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1519D162-78E7-4D6A-A956-500DC9EAEB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Группа 175">
              <a:extLst>
                <a:ext uri="{FF2B5EF4-FFF2-40B4-BE49-F238E27FC236}">
                  <a16:creationId xmlns:a16="http://schemas.microsoft.com/office/drawing/2014/main" id="{51B99DDE-C229-4F05-B043-AD5FCAA0514F}"/>
                </a:ext>
              </a:extLst>
            </p:cNvPr>
            <p:cNvGrpSpPr/>
            <p:nvPr/>
          </p:nvGrpSpPr>
          <p:grpSpPr>
            <a:xfrm>
              <a:off x="18004742" y="6765344"/>
              <a:ext cx="298118" cy="226853"/>
              <a:chOff x="4729138" y="7401464"/>
              <a:chExt cx="298118" cy="226853"/>
            </a:xfrm>
          </p:grpSpPr>
          <p:cxnSp>
            <p:nvCxnSpPr>
              <p:cNvPr id="177" name="Прямая соединительная линия 176">
                <a:extLst>
                  <a:ext uri="{FF2B5EF4-FFF2-40B4-BE49-F238E27FC236}">
                    <a16:creationId xmlns:a16="http://schemas.microsoft.com/office/drawing/2014/main" id="{2B9B8A0F-0CAD-4D87-994D-FCD4F2C67AE2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Прямая соединительная линия 177">
                <a:extLst>
                  <a:ext uri="{FF2B5EF4-FFF2-40B4-BE49-F238E27FC236}">
                    <a16:creationId xmlns:a16="http://schemas.microsoft.com/office/drawing/2014/main" id="{96E7EFA5-1895-491E-B7C5-98511A58B7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FF2CB3B3-C0BA-4123-9530-1E32F080DA17}"/>
                </a:ext>
              </a:extLst>
            </p:cNvPr>
            <p:cNvGrpSpPr/>
            <p:nvPr/>
          </p:nvGrpSpPr>
          <p:grpSpPr>
            <a:xfrm>
              <a:off x="17632546" y="6202958"/>
              <a:ext cx="298118" cy="226853"/>
              <a:chOff x="4729138" y="7401464"/>
              <a:chExt cx="298118" cy="226853"/>
            </a:xfrm>
          </p:grpSpPr>
          <p:cxnSp>
            <p:nvCxnSpPr>
              <p:cNvPr id="180" name="Прямая соединительная линия 179">
                <a:extLst>
                  <a:ext uri="{FF2B5EF4-FFF2-40B4-BE49-F238E27FC236}">
                    <a16:creationId xmlns:a16="http://schemas.microsoft.com/office/drawing/2014/main" id="{6787DD0B-2C2F-44DC-A201-DCCAC7067B4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D49E34EE-C286-44A3-A4BA-A2988D736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345EBAD7-B3DC-434D-BDE8-63A22480A3EB}"/>
                </a:ext>
              </a:extLst>
            </p:cNvPr>
            <p:cNvGrpSpPr/>
            <p:nvPr/>
          </p:nvGrpSpPr>
          <p:grpSpPr>
            <a:xfrm>
              <a:off x="17990249" y="5664692"/>
              <a:ext cx="298118" cy="226853"/>
              <a:chOff x="4729138" y="7401464"/>
              <a:chExt cx="298118" cy="226853"/>
            </a:xfrm>
          </p:grpSpPr>
          <p:cxnSp>
            <p:nvCxnSpPr>
              <p:cNvPr id="183" name="Прямая соединительная линия 182">
                <a:extLst>
                  <a:ext uri="{FF2B5EF4-FFF2-40B4-BE49-F238E27FC236}">
                    <a16:creationId xmlns:a16="http://schemas.microsoft.com/office/drawing/2014/main" id="{57E1DB0D-0338-49E3-AE7B-7C57DB606C4A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D72567BB-FB30-436E-9886-8B9C72952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Группа 184">
              <a:extLst>
                <a:ext uri="{FF2B5EF4-FFF2-40B4-BE49-F238E27FC236}">
                  <a16:creationId xmlns:a16="http://schemas.microsoft.com/office/drawing/2014/main" id="{D1B44EFA-D2AF-459E-9850-4621F605CF8F}"/>
                </a:ext>
              </a:extLst>
            </p:cNvPr>
            <p:cNvGrpSpPr/>
            <p:nvPr/>
          </p:nvGrpSpPr>
          <p:grpSpPr>
            <a:xfrm>
              <a:off x="18332545" y="6122673"/>
              <a:ext cx="298118" cy="226853"/>
              <a:chOff x="4729138" y="7401464"/>
              <a:chExt cx="298118" cy="226853"/>
            </a:xfrm>
          </p:grpSpPr>
          <p:cxnSp>
            <p:nvCxnSpPr>
              <p:cNvPr id="186" name="Прямая соединительная линия 185">
                <a:extLst>
                  <a:ext uri="{FF2B5EF4-FFF2-40B4-BE49-F238E27FC236}">
                    <a16:creationId xmlns:a16="http://schemas.microsoft.com/office/drawing/2014/main" id="{8FE23B31-612D-4442-9CEB-5BCD87DA4CA0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Прямая соединительная линия 186">
                <a:extLst>
                  <a:ext uri="{FF2B5EF4-FFF2-40B4-BE49-F238E27FC236}">
                    <a16:creationId xmlns:a16="http://schemas.microsoft.com/office/drawing/2014/main" id="{4302C34B-20F3-4E65-8EF0-5FEE55F35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1C9C1A2-1A79-4999-9A2E-1F863E337FFF}"/>
                </a:ext>
              </a:extLst>
            </p:cNvPr>
            <p:cNvGrpSpPr/>
            <p:nvPr/>
          </p:nvGrpSpPr>
          <p:grpSpPr>
            <a:xfrm>
              <a:off x="18704297" y="5798204"/>
              <a:ext cx="298118" cy="226853"/>
              <a:chOff x="4729138" y="7401464"/>
              <a:chExt cx="298118" cy="226853"/>
            </a:xfrm>
          </p:grpSpPr>
          <p:cxnSp>
            <p:nvCxnSpPr>
              <p:cNvPr id="189" name="Прямая соединительная линия 188">
                <a:extLst>
                  <a:ext uri="{FF2B5EF4-FFF2-40B4-BE49-F238E27FC236}">
                    <a16:creationId xmlns:a16="http://schemas.microsoft.com/office/drawing/2014/main" id="{34DB9D68-6804-49A6-AC72-66173259EA9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6E6E803D-146C-431C-BFD6-49343D1066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Группа 193">
              <a:extLst>
                <a:ext uri="{FF2B5EF4-FFF2-40B4-BE49-F238E27FC236}">
                  <a16:creationId xmlns:a16="http://schemas.microsoft.com/office/drawing/2014/main" id="{6AEEC90A-34F7-4140-B8E9-836CBF7FC0A4}"/>
                </a:ext>
              </a:extLst>
            </p:cNvPr>
            <p:cNvGrpSpPr/>
            <p:nvPr/>
          </p:nvGrpSpPr>
          <p:grpSpPr>
            <a:xfrm>
              <a:off x="19188077" y="5984291"/>
              <a:ext cx="298118" cy="226853"/>
              <a:chOff x="4729138" y="7401464"/>
              <a:chExt cx="298118" cy="226853"/>
            </a:xfrm>
          </p:grpSpPr>
          <p:cxnSp>
            <p:nvCxnSpPr>
              <p:cNvPr id="195" name="Прямая соединительная линия 194">
                <a:extLst>
                  <a:ext uri="{FF2B5EF4-FFF2-40B4-BE49-F238E27FC236}">
                    <a16:creationId xmlns:a16="http://schemas.microsoft.com/office/drawing/2014/main" id="{81F86A31-03D1-472C-B58E-D90787F82D18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Прямая соединительная линия 195">
                <a:extLst>
                  <a:ext uri="{FF2B5EF4-FFF2-40B4-BE49-F238E27FC236}">
                    <a16:creationId xmlns:a16="http://schemas.microsoft.com/office/drawing/2014/main" id="{1D46A28E-7F5A-4A43-867D-A7239D152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22688B3D-540D-49AD-AD0A-FBB86647766B}"/>
                </a:ext>
              </a:extLst>
            </p:cNvPr>
            <p:cNvGrpSpPr/>
            <p:nvPr/>
          </p:nvGrpSpPr>
          <p:grpSpPr>
            <a:xfrm>
              <a:off x="19595705" y="5578956"/>
              <a:ext cx="298118" cy="226853"/>
              <a:chOff x="4729138" y="7401464"/>
              <a:chExt cx="298118" cy="226853"/>
            </a:xfrm>
          </p:grpSpPr>
          <p:cxnSp>
            <p:nvCxnSpPr>
              <p:cNvPr id="198" name="Прямая соединительная линия 197">
                <a:extLst>
                  <a:ext uri="{FF2B5EF4-FFF2-40B4-BE49-F238E27FC236}">
                    <a16:creationId xmlns:a16="http://schemas.microsoft.com/office/drawing/2014/main" id="{EBFEAE12-CA26-49EA-9044-AB9D917E8673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F4129846-D2A5-4972-A19D-5DA07DFEFD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Группа 202">
              <a:extLst>
                <a:ext uri="{FF2B5EF4-FFF2-40B4-BE49-F238E27FC236}">
                  <a16:creationId xmlns:a16="http://schemas.microsoft.com/office/drawing/2014/main" id="{C358CC1D-8CBF-4F23-A1CD-64D4ED0AD3BB}"/>
                </a:ext>
              </a:extLst>
            </p:cNvPr>
            <p:cNvGrpSpPr/>
            <p:nvPr/>
          </p:nvGrpSpPr>
          <p:grpSpPr>
            <a:xfrm>
              <a:off x="20164363" y="5584243"/>
              <a:ext cx="298118" cy="226853"/>
              <a:chOff x="4729138" y="7401464"/>
              <a:chExt cx="298118" cy="226853"/>
            </a:xfrm>
          </p:grpSpPr>
          <p:cxnSp>
            <p:nvCxnSpPr>
              <p:cNvPr id="204" name="Прямая соединительная линия 203">
                <a:extLst>
                  <a:ext uri="{FF2B5EF4-FFF2-40B4-BE49-F238E27FC236}">
                    <a16:creationId xmlns:a16="http://schemas.microsoft.com/office/drawing/2014/main" id="{BAAD949E-A036-455A-A269-CFF2EFB14AEB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Прямая соединительная линия 204">
                <a:extLst>
                  <a:ext uri="{FF2B5EF4-FFF2-40B4-BE49-F238E27FC236}">
                    <a16:creationId xmlns:a16="http://schemas.microsoft.com/office/drawing/2014/main" id="{45FA3A04-1433-4889-BBF4-31D0C9FDC1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196011E7-417D-4D38-AE61-CC33154885B6}"/>
                </a:ext>
              </a:extLst>
            </p:cNvPr>
            <p:cNvGrpSpPr/>
            <p:nvPr/>
          </p:nvGrpSpPr>
          <p:grpSpPr>
            <a:xfrm>
              <a:off x="18472752" y="5225982"/>
              <a:ext cx="298118" cy="226853"/>
              <a:chOff x="4729138" y="7401464"/>
              <a:chExt cx="298118" cy="226853"/>
            </a:xfrm>
          </p:grpSpPr>
          <p:cxnSp>
            <p:nvCxnSpPr>
              <p:cNvPr id="207" name="Прямая соединительная линия 206">
                <a:extLst>
                  <a:ext uri="{FF2B5EF4-FFF2-40B4-BE49-F238E27FC236}">
                    <a16:creationId xmlns:a16="http://schemas.microsoft.com/office/drawing/2014/main" id="{95B3C5E8-EB58-4D3C-A2CE-186BD35EA59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26C29D19-8B64-45B6-8184-0EA43195A5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5E3FD4F8-5AC0-4DA1-9616-56F8175272BA}"/>
                </a:ext>
              </a:extLst>
            </p:cNvPr>
            <p:cNvGrpSpPr/>
            <p:nvPr/>
          </p:nvGrpSpPr>
          <p:grpSpPr>
            <a:xfrm>
              <a:off x="18995733" y="4955351"/>
              <a:ext cx="298118" cy="226853"/>
              <a:chOff x="4729138" y="7401464"/>
              <a:chExt cx="298118" cy="226853"/>
            </a:xfrm>
          </p:grpSpPr>
          <p:cxnSp>
            <p:nvCxnSpPr>
              <p:cNvPr id="210" name="Прямая соединительная линия 209">
                <a:extLst>
                  <a:ext uri="{FF2B5EF4-FFF2-40B4-BE49-F238E27FC236}">
                    <a16:creationId xmlns:a16="http://schemas.microsoft.com/office/drawing/2014/main" id="{31777DF1-286D-490B-9233-CB68DF957336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94858D89-B769-4F6E-AF46-CF095D2B0B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Группа 211">
              <a:extLst>
                <a:ext uri="{FF2B5EF4-FFF2-40B4-BE49-F238E27FC236}">
                  <a16:creationId xmlns:a16="http://schemas.microsoft.com/office/drawing/2014/main" id="{A2828C47-D432-4A9E-AA17-9D97EA17BAE2}"/>
                </a:ext>
              </a:extLst>
            </p:cNvPr>
            <p:cNvGrpSpPr/>
            <p:nvPr/>
          </p:nvGrpSpPr>
          <p:grpSpPr>
            <a:xfrm>
              <a:off x="19589023" y="4687757"/>
              <a:ext cx="298118" cy="226853"/>
              <a:chOff x="4729138" y="7401464"/>
              <a:chExt cx="298118" cy="226853"/>
            </a:xfrm>
          </p:grpSpPr>
          <p:cxnSp>
            <p:nvCxnSpPr>
              <p:cNvPr id="213" name="Прямая соединительная линия 212">
                <a:extLst>
                  <a:ext uri="{FF2B5EF4-FFF2-40B4-BE49-F238E27FC236}">
                    <a16:creationId xmlns:a16="http://schemas.microsoft.com/office/drawing/2014/main" id="{613AE999-C39E-42E1-9A33-D7D8F7775B6E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Прямая соединительная линия 213">
                <a:extLst>
                  <a:ext uri="{FF2B5EF4-FFF2-40B4-BE49-F238E27FC236}">
                    <a16:creationId xmlns:a16="http://schemas.microsoft.com/office/drawing/2014/main" id="{68BE2992-B1D7-412C-95C0-3ADC7DE2AD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F5B66EC2-7E6A-4EA7-BBF7-6A2BE2E3478A}"/>
                </a:ext>
              </a:extLst>
            </p:cNvPr>
            <p:cNvGrpSpPr/>
            <p:nvPr/>
          </p:nvGrpSpPr>
          <p:grpSpPr>
            <a:xfrm>
              <a:off x="20071406" y="4527631"/>
              <a:ext cx="298118" cy="226853"/>
              <a:chOff x="4729138" y="7401464"/>
              <a:chExt cx="298118" cy="226853"/>
            </a:xfrm>
          </p:grpSpPr>
          <p:cxnSp>
            <p:nvCxnSpPr>
              <p:cNvPr id="216" name="Прямая соединительная линия 215">
                <a:extLst>
                  <a:ext uri="{FF2B5EF4-FFF2-40B4-BE49-F238E27FC236}">
                    <a16:creationId xmlns:a16="http://schemas.microsoft.com/office/drawing/2014/main" id="{C5403BE8-C140-459E-9E18-C38D7611C8C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7F33E954-A492-4793-85B4-D6A2A5A011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DEF13C2-0278-4210-BFBB-0CBCC676FB6C}"/>
                </a:ext>
              </a:extLst>
            </p:cNvPr>
            <p:cNvGrpSpPr/>
            <p:nvPr/>
          </p:nvGrpSpPr>
          <p:grpSpPr>
            <a:xfrm>
              <a:off x="20578008" y="4411220"/>
              <a:ext cx="298118" cy="226853"/>
              <a:chOff x="4729138" y="7401464"/>
              <a:chExt cx="298118" cy="226853"/>
            </a:xfrm>
          </p:grpSpPr>
          <p:cxnSp>
            <p:nvCxnSpPr>
              <p:cNvPr id="219" name="Прямая соединительная линия 218">
                <a:extLst>
                  <a:ext uri="{FF2B5EF4-FFF2-40B4-BE49-F238E27FC236}">
                    <a16:creationId xmlns:a16="http://schemas.microsoft.com/office/drawing/2014/main" id="{3D300611-A9C4-4FC7-A637-2239D4BEE6C3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BFD3A934-040F-4BBC-A250-3B991C29C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Группа 220">
              <a:extLst>
                <a:ext uri="{FF2B5EF4-FFF2-40B4-BE49-F238E27FC236}">
                  <a16:creationId xmlns:a16="http://schemas.microsoft.com/office/drawing/2014/main" id="{77A4250E-0F47-4E55-A53F-3F65A2B5717C}"/>
                </a:ext>
              </a:extLst>
            </p:cNvPr>
            <p:cNvGrpSpPr/>
            <p:nvPr/>
          </p:nvGrpSpPr>
          <p:grpSpPr>
            <a:xfrm>
              <a:off x="20425608" y="5114000"/>
              <a:ext cx="298118" cy="226853"/>
              <a:chOff x="4729138" y="7401464"/>
              <a:chExt cx="298118" cy="226853"/>
            </a:xfrm>
          </p:grpSpPr>
          <p:cxnSp>
            <p:nvCxnSpPr>
              <p:cNvPr id="222" name="Прямая соединительная линия 221">
                <a:extLst>
                  <a:ext uri="{FF2B5EF4-FFF2-40B4-BE49-F238E27FC236}">
                    <a16:creationId xmlns:a16="http://schemas.microsoft.com/office/drawing/2014/main" id="{9DE5A915-93DA-4E5A-BD37-7EAA7F5A1923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Прямая соединительная линия 222">
                <a:extLst>
                  <a:ext uri="{FF2B5EF4-FFF2-40B4-BE49-F238E27FC236}">
                    <a16:creationId xmlns:a16="http://schemas.microsoft.com/office/drawing/2014/main" id="{298D3997-3DF7-42BB-B7E4-2CB4AAC958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5FAAE0B8-C85F-49DC-BBAC-04A6D504A85D}"/>
                </a:ext>
              </a:extLst>
            </p:cNvPr>
            <p:cNvGrpSpPr/>
            <p:nvPr/>
          </p:nvGrpSpPr>
          <p:grpSpPr>
            <a:xfrm>
              <a:off x="20918426" y="4921495"/>
              <a:ext cx="298118" cy="226853"/>
              <a:chOff x="4729138" y="7401464"/>
              <a:chExt cx="298118" cy="226853"/>
            </a:xfrm>
          </p:grpSpPr>
          <p:cxnSp>
            <p:nvCxnSpPr>
              <p:cNvPr id="225" name="Прямая соединительная линия 224">
                <a:extLst>
                  <a:ext uri="{FF2B5EF4-FFF2-40B4-BE49-F238E27FC236}">
                    <a16:creationId xmlns:a16="http://schemas.microsoft.com/office/drawing/2014/main" id="{14D0FCD6-28C5-47CB-977D-7F1844474CDE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C5F6C7B1-4193-4D13-9DA2-53A8E2806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11419B24-4A7A-4DD9-9DB7-C1EEF2D7FF99}"/>
                </a:ext>
              </a:extLst>
            </p:cNvPr>
            <p:cNvGrpSpPr/>
            <p:nvPr/>
          </p:nvGrpSpPr>
          <p:grpSpPr>
            <a:xfrm>
              <a:off x="20792502" y="5346762"/>
              <a:ext cx="298118" cy="226853"/>
              <a:chOff x="4729138" y="7401464"/>
              <a:chExt cx="298118" cy="226853"/>
            </a:xfrm>
          </p:grpSpPr>
          <p:cxnSp>
            <p:nvCxnSpPr>
              <p:cNvPr id="228" name="Прямая соединительная линия 227">
                <a:extLst>
                  <a:ext uri="{FF2B5EF4-FFF2-40B4-BE49-F238E27FC236}">
                    <a16:creationId xmlns:a16="http://schemas.microsoft.com/office/drawing/2014/main" id="{064E5498-1AA8-4E7D-BBD2-D95DA167E4A6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CE05962-B1D4-4EEE-8C5F-DEE74C6203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Группа 229">
              <a:extLst>
                <a:ext uri="{FF2B5EF4-FFF2-40B4-BE49-F238E27FC236}">
                  <a16:creationId xmlns:a16="http://schemas.microsoft.com/office/drawing/2014/main" id="{DBC1CF28-71C7-4457-B631-559F6713721A}"/>
                </a:ext>
              </a:extLst>
            </p:cNvPr>
            <p:cNvGrpSpPr/>
            <p:nvPr/>
          </p:nvGrpSpPr>
          <p:grpSpPr>
            <a:xfrm>
              <a:off x="21124922" y="4336767"/>
              <a:ext cx="298118" cy="226853"/>
              <a:chOff x="4729138" y="7401464"/>
              <a:chExt cx="298118" cy="226853"/>
            </a:xfrm>
          </p:grpSpPr>
          <p:cxnSp>
            <p:nvCxnSpPr>
              <p:cNvPr id="231" name="Прямая соединительная линия 230">
                <a:extLst>
                  <a:ext uri="{FF2B5EF4-FFF2-40B4-BE49-F238E27FC236}">
                    <a16:creationId xmlns:a16="http://schemas.microsoft.com/office/drawing/2014/main" id="{C0B123B0-6017-42A3-A39E-7AB3A1CE975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Прямая соединительная линия 231">
                <a:extLst>
                  <a:ext uri="{FF2B5EF4-FFF2-40B4-BE49-F238E27FC236}">
                    <a16:creationId xmlns:a16="http://schemas.microsoft.com/office/drawing/2014/main" id="{5D89D2C4-3A2D-4090-8D6A-AC3D24573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4" name="TextBox 233">
            <a:extLst>
              <a:ext uri="{FF2B5EF4-FFF2-40B4-BE49-F238E27FC236}">
                <a16:creationId xmlns:a16="http://schemas.microsoft.com/office/drawing/2014/main" id="{1E680B19-80E5-4184-9629-A4238434AE97}"/>
              </a:ext>
            </a:extLst>
          </p:cNvPr>
          <p:cNvSpPr txBox="1"/>
          <p:nvPr/>
        </p:nvSpPr>
        <p:spPr>
          <a:xfrm>
            <a:off x="507998" y="1160291"/>
            <a:ext cx="11340353" cy="499428"/>
          </a:xfrm>
          <a:prstGeom prst="round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 defTabSz="457109">
              <a:lnSpc>
                <a:spcPts val="2799"/>
              </a:lnSpc>
              <a:defRPr/>
            </a:pPr>
            <a:r>
              <a:rPr lang="ru-RU" sz="2400" kern="0" spc="-64" dirty="0">
                <a:solidFill>
                  <a:schemeClr val="bg1"/>
                </a:solidFill>
                <a:latin typeface="Styrene A LC Bold"/>
                <a:ea typeface="Styrene A LC Medium" pitchFamily="34" charset="-122"/>
              </a:rPr>
              <a:t>Какой график или модель вы считаете самыми лучшими?</a:t>
            </a:r>
          </a:p>
        </p:txBody>
      </p:sp>
    </p:spTree>
    <p:extLst>
      <p:ext uri="{BB962C8B-B14F-4D97-AF65-F5344CB8AC3E}">
        <p14:creationId xmlns:p14="http://schemas.microsoft.com/office/powerpoint/2010/main" val="401122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1" descr=" ">
            <a:extLst>
              <a:ext uri="{FF2B5EF4-FFF2-40B4-BE49-F238E27FC236}">
                <a16:creationId xmlns:a16="http://schemas.microsoft.com/office/drawing/2014/main" id="{2B85B5F3-7A4C-4CC0-B71B-273139A32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6596"/>
            <a:ext cx="1535317" cy="3000958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Оценка качества</a:t>
            </a:r>
          </a:p>
          <a:p>
            <a:pPr>
              <a:lnSpc>
                <a:spcPts val="2799"/>
              </a:lnSpc>
            </a:pP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grpSp>
        <p:nvGrpSpPr>
          <p:cNvPr id="233" name="Группа 232">
            <a:extLst>
              <a:ext uri="{FF2B5EF4-FFF2-40B4-BE49-F238E27FC236}">
                <a16:creationId xmlns:a16="http://schemas.microsoft.com/office/drawing/2014/main" id="{309D15AC-1099-46CE-9357-54ED053586A5}"/>
              </a:ext>
            </a:extLst>
          </p:cNvPr>
          <p:cNvGrpSpPr/>
          <p:nvPr/>
        </p:nvGrpSpPr>
        <p:grpSpPr>
          <a:xfrm>
            <a:off x="891956" y="1926910"/>
            <a:ext cx="10264215" cy="2522470"/>
            <a:chOff x="1151144" y="4120406"/>
            <a:chExt cx="20531103" cy="5045597"/>
          </a:xfrm>
        </p:grpSpPr>
        <p:grpSp>
          <p:nvGrpSpPr>
            <p:cNvPr id="200" name="Группа 199">
              <a:extLst>
                <a:ext uri="{FF2B5EF4-FFF2-40B4-BE49-F238E27FC236}">
                  <a16:creationId xmlns:a16="http://schemas.microsoft.com/office/drawing/2014/main" id="{C5A53E95-6CE9-4EC2-8CB1-14750957D324}"/>
                </a:ext>
              </a:extLst>
            </p:cNvPr>
            <p:cNvGrpSpPr/>
            <p:nvPr/>
          </p:nvGrpSpPr>
          <p:grpSpPr>
            <a:xfrm>
              <a:off x="19830551" y="5040119"/>
              <a:ext cx="298118" cy="226853"/>
              <a:chOff x="4729138" y="7401464"/>
              <a:chExt cx="298118" cy="226853"/>
            </a:xfrm>
          </p:grpSpPr>
          <p:cxnSp>
            <p:nvCxnSpPr>
              <p:cNvPr id="201" name="Прямая соединительная линия 200">
                <a:extLst>
                  <a:ext uri="{FF2B5EF4-FFF2-40B4-BE49-F238E27FC236}">
                    <a16:creationId xmlns:a16="http://schemas.microsoft.com/office/drawing/2014/main" id="{93E5AEE4-8FE6-4AD4-9AF4-894C7C3D6B7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Прямая соединительная линия 201">
                <a:extLst>
                  <a:ext uri="{FF2B5EF4-FFF2-40B4-BE49-F238E27FC236}">
                    <a16:creationId xmlns:a16="http://schemas.microsoft.com/office/drawing/2014/main" id="{0536743D-3166-4A36-AEC2-89BE331148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Группа 190">
              <a:extLst>
                <a:ext uri="{FF2B5EF4-FFF2-40B4-BE49-F238E27FC236}">
                  <a16:creationId xmlns:a16="http://schemas.microsoft.com/office/drawing/2014/main" id="{542DC640-33DE-4DE5-B9ED-4150109509A9}"/>
                </a:ext>
              </a:extLst>
            </p:cNvPr>
            <p:cNvGrpSpPr/>
            <p:nvPr/>
          </p:nvGrpSpPr>
          <p:grpSpPr>
            <a:xfrm>
              <a:off x="19093543" y="5394935"/>
              <a:ext cx="298118" cy="226853"/>
              <a:chOff x="4729138" y="7401464"/>
              <a:chExt cx="298118" cy="226853"/>
            </a:xfrm>
          </p:grpSpPr>
          <p:cxnSp>
            <p:nvCxnSpPr>
              <p:cNvPr id="192" name="Прямая соединительная линия 191">
                <a:extLst>
                  <a:ext uri="{FF2B5EF4-FFF2-40B4-BE49-F238E27FC236}">
                    <a16:creationId xmlns:a16="http://schemas.microsoft.com/office/drawing/2014/main" id="{764C8589-CC0E-423B-8178-4E78288C723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Прямая соединительная линия 192">
                <a:extLst>
                  <a:ext uri="{FF2B5EF4-FFF2-40B4-BE49-F238E27FC236}">
                    <a16:creationId xmlns:a16="http://schemas.microsoft.com/office/drawing/2014/main" id="{8E0FD611-9A36-4598-B28C-0D1593353E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3" name="Группа 132">
              <a:extLst>
                <a:ext uri="{FF2B5EF4-FFF2-40B4-BE49-F238E27FC236}">
                  <a16:creationId xmlns:a16="http://schemas.microsoft.com/office/drawing/2014/main" id="{E82D5764-CB08-417F-9BBF-17B938FEF3D8}"/>
                </a:ext>
              </a:extLst>
            </p:cNvPr>
            <p:cNvGrpSpPr/>
            <p:nvPr/>
          </p:nvGrpSpPr>
          <p:grpSpPr>
            <a:xfrm>
              <a:off x="10213846" y="6538491"/>
              <a:ext cx="298118" cy="226853"/>
              <a:chOff x="4729138" y="7401464"/>
              <a:chExt cx="298118" cy="226853"/>
            </a:xfrm>
          </p:grpSpPr>
          <p:cxnSp>
            <p:nvCxnSpPr>
              <p:cNvPr id="134" name="Прямая соединительная линия 133">
                <a:extLst>
                  <a:ext uri="{FF2B5EF4-FFF2-40B4-BE49-F238E27FC236}">
                    <a16:creationId xmlns:a16="http://schemas.microsoft.com/office/drawing/2014/main" id="{5A25DB98-3FED-483C-A5E9-4829327EAC17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Прямая соединительная линия 134">
                <a:extLst>
                  <a:ext uri="{FF2B5EF4-FFF2-40B4-BE49-F238E27FC236}">
                    <a16:creationId xmlns:a16="http://schemas.microsoft.com/office/drawing/2014/main" id="{B142A5B5-2316-4053-98EC-6A1B4116DB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Полилиния: фигура 102">
              <a:extLst>
                <a:ext uri="{FF2B5EF4-FFF2-40B4-BE49-F238E27FC236}">
                  <a16:creationId xmlns:a16="http://schemas.microsoft.com/office/drawing/2014/main" id="{F42612A6-9882-49F5-9019-60C6A574EB06}"/>
                </a:ext>
              </a:extLst>
            </p:cNvPr>
            <p:cNvSpPr/>
            <p:nvPr/>
          </p:nvSpPr>
          <p:spPr>
            <a:xfrm>
              <a:off x="2319867" y="4809000"/>
              <a:ext cx="4182533" cy="2590867"/>
            </a:xfrm>
            <a:custGeom>
              <a:avLst/>
              <a:gdLst>
                <a:gd name="connsiteX0" fmla="*/ 0 w 4182533"/>
                <a:gd name="connsiteY0" fmla="*/ 2590867 h 2590867"/>
                <a:gd name="connsiteX1" fmla="*/ 220133 w 4182533"/>
                <a:gd name="connsiteY1" fmla="*/ 1778067 h 2590867"/>
                <a:gd name="connsiteX2" fmla="*/ 1320800 w 4182533"/>
                <a:gd name="connsiteY2" fmla="*/ 1845800 h 2590867"/>
                <a:gd name="connsiteX3" fmla="*/ 1202266 w 4182533"/>
                <a:gd name="connsiteY3" fmla="*/ 948333 h 2590867"/>
                <a:gd name="connsiteX4" fmla="*/ 2065866 w 4182533"/>
                <a:gd name="connsiteY4" fmla="*/ 1168467 h 2590867"/>
                <a:gd name="connsiteX5" fmla="*/ 1896533 w 4182533"/>
                <a:gd name="connsiteY5" fmla="*/ 372600 h 2590867"/>
                <a:gd name="connsiteX6" fmla="*/ 2455333 w 4182533"/>
                <a:gd name="connsiteY6" fmla="*/ 762067 h 2590867"/>
                <a:gd name="connsiteX7" fmla="*/ 2658533 w 4182533"/>
                <a:gd name="connsiteY7" fmla="*/ 203267 h 2590867"/>
                <a:gd name="connsiteX8" fmla="*/ 3217333 w 4182533"/>
                <a:gd name="connsiteY8" fmla="*/ 728200 h 2590867"/>
                <a:gd name="connsiteX9" fmla="*/ 3285066 w 4182533"/>
                <a:gd name="connsiteY9" fmla="*/ 101667 h 2590867"/>
                <a:gd name="connsiteX10" fmla="*/ 3810000 w 4182533"/>
                <a:gd name="connsiteY10" fmla="*/ 795933 h 2590867"/>
                <a:gd name="connsiteX11" fmla="*/ 3843866 w 4182533"/>
                <a:gd name="connsiteY11" fmla="*/ 67 h 2590867"/>
                <a:gd name="connsiteX12" fmla="*/ 4182533 w 4182533"/>
                <a:gd name="connsiteY12" fmla="*/ 846733 h 259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2533" h="2590867">
                  <a:moveTo>
                    <a:pt x="0" y="2590867"/>
                  </a:moveTo>
                  <a:cubicBezTo>
                    <a:pt x="0" y="2246556"/>
                    <a:pt x="0" y="1902245"/>
                    <a:pt x="220133" y="1778067"/>
                  </a:cubicBezTo>
                  <a:cubicBezTo>
                    <a:pt x="440266" y="1653889"/>
                    <a:pt x="1157111" y="1984089"/>
                    <a:pt x="1320800" y="1845800"/>
                  </a:cubicBezTo>
                  <a:cubicBezTo>
                    <a:pt x="1484489" y="1707511"/>
                    <a:pt x="1078088" y="1061222"/>
                    <a:pt x="1202266" y="948333"/>
                  </a:cubicBezTo>
                  <a:cubicBezTo>
                    <a:pt x="1326444" y="835444"/>
                    <a:pt x="1950155" y="1264422"/>
                    <a:pt x="2065866" y="1168467"/>
                  </a:cubicBezTo>
                  <a:cubicBezTo>
                    <a:pt x="2181577" y="1072511"/>
                    <a:pt x="1831622" y="440333"/>
                    <a:pt x="1896533" y="372600"/>
                  </a:cubicBezTo>
                  <a:cubicBezTo>
                    <a:pt x="1961444" y="304867"/>
                    <a:pt x="2328333" y="790289"/>
                    <a:pt x="2455333" y="762067"/>
                  </a:cubicBezTo>
                  <a:cubicBezTo>
                    <a:pt x="2582333" y="733845"/>
                    <a:pt x="2531533" y="208912"/>
                    <a:pt x="2658533" y="203267"/>
                  </a:cubicBezTo>
                  <a:cubicBezTo>
                    <a:pt x="2785533" y="197622"/>
                    <a:pt x="3112911" y="745133"/>
                    <a:pt x="3217333" y="728200"/>
                  </a:cubicBezTo>
                  <a:cubicBezTo>
                    <a:pt x="3321755" y="711267"/>
                    <a:pt x="3186288" y="90378"/>
                    <a:pt x="3285066" y="101667"/>
                  </a:cubicBezTo>
                  <a:cubicBezTo>
                    <a:pt x="3383844" y="112956"/>
                    <a:pt x="3716867" y="812866"/>
                    <a:pt x="3810000" y="795933"/>
                  </a:cubicBezTo>
                  <a:cubicBezTo>
                    <a:pt x="3903133" y="779000"/>
                    <a:pt x="3781777" y="-8400"/>
                    <a:pt x="3843866" y="67"/>
                  </a:cubicBezTo>
                  <a:cubicBezTo>
                    <a:pt x="3905955" y="8534"/>
                    <a:pt x="4044244" y="427633"/>
                    <a:pt x="4182533" y="846733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7432B211-5931-4C3C-B23D-36AECD0AE6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0399" y="4199467"/>
              <a:ext cx="0" cy="377281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C18997FA-F982-4D9B-BE6D-D95CCC955E9A}"/>
                </a:ext>
              </a:extLst>
            </p:cNvPr>
            <p:cNvCxnSpPr>
              <a:cxnSpLocks/>
            </p:cNvCxnSpPr>
            <p:nvPr/>
          </p:nvCxnSpPr>
          <p:spPr>
            <a:xfrm>
              <a:off x="1913466" y="7955346"/>
              <a:ext cx="402582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84FECA1A-B924-48A7-AED4-8A11D83D4AA3}"/>
                </a:ext>
              </a:extLst>
            </p:cNvPr>
            <p:cNvSpPr/>
            <p:nvPr/>
          </p:nvSpPr>
          <p:spPr>
            <a:xfrm>
              <a:off x="1171874" y="8516316"/>
              <a:ext cx="5352410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Overfitting (High Variance)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30" name="Text 9">
              <a:extLst>
                <a:ext uri="{FF2B5EF4-FFF2-40B4-BE49-F238E27FC236}">
                  <a16:creationId xmlns:a16="http://schemas.microsoft.com/office/drawing/2014/main" id="{6A8EB9D7-AD6D-44EF-859D-F3BE3E2F16FF}"/>
                </a:ext>
              </a:extLst>
            </p:cNvPr>
            <p:cNvSpPr/>
            <p:nvPr/>
          </p:nvSpPr>
          <p:spPr>
            <a:xfrm>
              <a:off x="1151144" y="4120406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y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grpSp>
          <p:nvGrpSpPr>
            <p:cNvPr id="44" name="Группа 43">
              <a:extLst>
                <a:ext uri="{FF2B5EF4-FFF2-40B4-BE49-F238E27FC236}">
                  <a16:creationId xmlns:a16="http://schemas.microsoft.com/office/drawing/2014/main" id="{E13ABB03-BC50-4D9E-B7F2-154EA21FD565}"/>
                </a:ext>
              </a:extLst>
            </p:cNvPr>
            <p:cNvGrpSpPr/>
            <p:nvPr/>
          </p:nvGrpSpPr>
          <p:grpSpPr>
            <a:xfrm>
              <a:off x="2144132" y="7327858"/>
              <a:ext cx="298118" cy="226853"/>
              <a:chOff x="4729138" y="7401464"/>
              <a:chExt cx="298118" cy="226853"/>
            </a:xfrm>
          </p:grpSpPr>
          <p:cxnSp>
            <p:nvCxnSpPr>
              <p:cNvPr id="45" name="Прямая соединительная линия 44">
                <a:extLst>
                  <a:ext uri="{FF2B5EF4-FFF2-40B4-BE49-F238E27FC236}">
                    <a16:creationId xmlns:a16="http://schemas.microsoft.com/office/drawing/2014/main" id="{9A5F7BC3-848E-4889-9FED-E817066774F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Прямая соединительная линия 45">
                <a:extLst>
                  <a:ext uri="{FF2B5EF4-FFF2-40B4-BE49-F238E27FC236}">
                    <a16:creationId xmlns:a16="http://schemas.microsoft.com/office/drawing/2014/main" id="{76AFAEBA-8D0F-46E4-BF24-D0F31D2B55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Группа 46">
              <a:extLst>
                <a:ext uri="{FF2B5EF4-FFF2-40B4-BE49-F238E27FC236}">
                  <a16:creationId xmlns:a16="http://schemas.microsoft.com/office/drawing/2014/main" id="{2F00DF24-4814-4A14-8A54-0145F1552DC8}"/>
                </a:ext>
              </a:extLst>
            </p:cNvPr>
            <p:cNvGrpSpPr/>
            <p:nvPr/>
          </p:nvGrpSpPr>
          <p:grpSpPr>
            <a:xfrm>
              <a:off x="2435568" y="6540036"/>
              <a:ext cx="298118" cy="226853"/>
              <a:chOff x="4729138" y="7401464"/>
              <a:chExt cx="298118" cy="226853"/>
            </a:xfrm>
          </p:grpSpPr>
          <p:cxnSp>
            <p:nvCxnSpPr>
              <p:cNvPr id="48" name="Прямая соединительная линия 47">
                <a:extLst>
                  <a:ext uri="{FF2B5EF4-FFF2-40B4-BE49-F238E27FC236}">
                    <a16:creationId xmlns:a16="http://schemas.microsoft.com/office/drawing/2014/main" id="{F74A8477-CB56-4592-9A83-79D0BE101088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единительная линия 48">
                <a:extLst>
                  <a:ext uri="{FF2B5EF4-FFF2-40B4-BE49-F238E27FC236}">
                    <a16:creationId xmlns:a16="http://schemas.microsoft.com/office/drawing/2014/main" id="{D0CFC8FF-7EBD-43BF-BCF5-14E8B90E61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Группа 49">
              <a:extLst>
                <a:ext uri="{FF2B5EF4-FFF2-40B4-BE49-F238E27FC236}">
                  <a16:creationId xmlns:a16="http://schemas.microsoft.com/office/drawing/2014/main" id="{C84E7018-A28B-4F6F-A09E-2BEC5E1B9F1B}"/>
                </a:ext>
              </a:extLst>
            </p:cNvPr>
            <p:cNvGrpSpPr/>
            <p:nvPr/>
          </p:nvGrpSpPr>
          <p:grpSpPr>
            <a:xfrm>
              <a:off x="3392347" y="6485016"/>
              <a:ext cx="298118" cy="226853"/>
              <a:chOff x="4729138" y="7401464"/>
              <a:chExt cx="298118" cy="226853"/>
            </a:xfrm>
          </p:grpSpPr>
          <p:cxnSp>
            <p:nvCxnSpPr>
              <p:cNvPr id="51" name="Прямая соединительная линия 50">
                <a:extLst>
                  <a:ext uri="{FF2B5EF4-FFF2-40B4-BE49-F238E27FC236}">
                    <a16:creationId xmlns:a16="http://schemas.microsoft.com/office/drawing/2014/main" id="{F7DE0F5B-110D-4CE5-8705-D05F9D86A12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Прямая соединительная линия 51">
                <a:extLst>
                  <a:ext uri="{FF2B5EF4-FFF2-40B4-BE49-F238E27FC236}">
                    <a16:creationId xmlns:a16="http://schemas.microsoft.com/office/drawing/2014/main" id="{2DE75814-20B6-46FE-97E0-3C6F1114CB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id="{42E801F7-1692-4BAA-835C-721ECEF1F8A1}"/>
                </a:ext>
              </a:extLst>
            </p:cNvPr>
            <p:cNvGrpSpPr/>
            <p:nvPr/>
          </p:nvGrpSpPr>
          <p:grpSpPr>
            <a:xfrm>
              <a:off x="3385665" y="5647227"/>
              <a:ext cx="298118" cy="226853"/>
              <a:chOff x="4729138" y="7401464"/>
              <a:chExt cx="298118" cy="226853"/>
            </a:xfrm>
          </p:grpSpPr>
          <p:cxnSp>
            <p:nvCxnSpPr>
              <p:cNvPr id="54" name="Прямая соединительная линия 53">
                <a:extLst>
                  <a:ext uri="{FF2B5EF4-FFF2-40B4-BE49-F238E27FC236}">
                    <a16:creationId xmlns:a16="http://schemas.microsoft.com/office/drawing/2014/main" id="{5BEFDB41-2553-451F-AB8C-75BAA740D3AE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Прямая соединительная линия 54">
                <a:extLst>
                  <a:ext uri="{FF2B5EF4-FFF2-40B4-BE49-F238E27FC236}">
                    <a16:creationId xmlns:a16="http://schemas.microsoft.com/office/drawing/2014/main" id="{F8005D7B-6E53-41B0-8760-5417B4B009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F01661A8-CFE0-4ECD-9514-5E73CFB8FC4B}"/>
                </a:ext>
              </a:extLst>
            </p:cNvPr>
            <p:cNvGrpSpPr/>
            <p:nvPr/>
          </p:nvGrpSpPr>
          <p:grpSpPr>
            <a:xfrm>
              <a:off x="4203300" y="5895820"/>
              <a:ext cx="298118" cy="226853"/>
              <a:chOff x="4729138" y="7401464"/>
              <a:chExt cx="298118" cy="226853"/>
            </a:xfrm>
          </p:grpSpPr>
          <p:cxnSp>
            <p:nvCxnSpPr>
              <p:cNvPr id="57" name="Прямая соединительная линия 56">
                <a:extLst>
                  <a:ext uri="{FF2B5EF4-FFF2-40B4-BE49-F238E27FC236}">
                    <a16:creationId xmlns:a16="http://schemas.microsoft.com/office/drawing/2014/main" id="{754CA56C-AE30-459C-9E53-CCF118BF0DF0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Прямая соединительная линия 57">
                <a:extLst>
                  <a:ext uri="{FF2B5EF4-FFF2-40B4-BE49-F238E27FC236}">
                    <a16:creationId xmlns:a16="http://schemas.microsoft.com/office/drawing/2014/main" id="{B7DFD0F1-46B9-4F90-8869-E704A530FAC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Группа 58">
              <a:extLst>
                <a:ext uri="{FF2B5EF4-FFF2-40B4-BE49-F238E27FC236}">
                  <a16:creationId xmlns:a16="http://schemas.microsoft.com/office/drawing/2014/main" id="{6783112E-80F0-4D6D-AA09-D9D8B33FA295}"/>
                </a:ext>
              </a:extLst>
            </p:cNvPr>
            <p:cNvGrpSpPr/>
            <p:nvPr/>
          </p:nvGrpSpPr>
          <p:grpSpPr>
            <a:xfrm>
              <a:off x="4017297" y="5055653"/>
              <a:ext cx="298118" cy="226853"/>
              <a:chOff x="4729138" y="7401464"/>
              <a:chExt cx="298118" cy="226853"/>
            </a:xfrm>
          </p:grpSpPr>
          <p:cxnSp>
            <p:nvCxnSpPr>
              <p:cNvPr id="60" name="Прямая соединительная линия 59">
                <a:extLst>
                  <a:ext uri="{FF2B5EF4-FFF2-40B4-BE49-F238E27FC236}">
                    <a16:creationId xmlns:a16="http://schemas.microsoft.com/office/drawing/2014/main" id="{138D503C-0E2A-43CC-91C3-3878A54C088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Прямая соединительная линия 60">
                <a:extLst>
                  <a:ext uri="{FF2B5EF4-FFF2-40B4-BE49-F238E27FC236}">
                    <a16:creationId xmlns:a16="http://schemas.microsoft.com/office/drawing/2014/main" id="{BAED01DC-0213-405C-9BC0-F77AF37219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Text 9">
              <a:extLst>
                <a:ext uri="{FF2B5EF4-FFF2-40B4-BE49-F238E27FC236}">
                  <a16:creationId xmlns:a16="http://schemas.microsoft.com/office/drawing/2014/main" id="{A7271A96-F00C-4453-8797-70B1354FE5CF}"/>
                </a:ext>
              </a:extLst>
            </p:cNvPr>
            <p:cNvSpPr/>
            <p:nvPr/>
          </p:nvSpPr>
          <p:spPr>
            <a:xfrm>
              <a:off x="5647856" y="7972279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x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grpSp>
          <p:nvGrpSpPr>
            <p:cNvPr id="85" name="Группа 84">
              <a:extLst>
                <a:ext uri="{FF2B5EF4-FFF2-40B4-BE49-F238E27FC236}">
                  <a16:creationId xmlns:a16="http://schemas.microsoft.com/office/drawing/2014/main" id="{93220533-96C8-4273-B503-FA767A0F6722}"/>
                </a:ext>
              </a:extLst>
            </p:cNvPr>
            <p:cNvGrpSpPr/>
            <p:nvPr/>
          </p:nvGrpSpPr>
          <p:grpSpPr>
            <a:xfrm>
              <a:off x="4629746" y="5465530"/>
              <a:ext cx="298118" cy="226853"/>
              <a:chOff x="4729138" y="7401464"/>
              <a:chExt cx="298118" cy="226853"/>
            </a:xfrm>
          </p:grpSpPr>
          <p:cxnSp>
            <p:nvCxnSpPr>
              <p:cNvPr id="86" name="Прямая соединительная линия 85">
                <a:extLst>
                  <a:ext uri="{FF2B5EF4-FFF2-40B4-BE49-F238E27FC236}">
                    <a16:creationId xmlns:a16="http://schemas.microsoft.com/office/drawing/2014/main" id="{9FADA2C1-986B-43A7-A672-866626D39D5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Прямая соединительная линия 86">
                <a:extLst>
                  <a:ext uri="{FF2B5EF4-FFF2-40B4-BE49-F238E27FC236}">
                    <a16:creationId xmlns:a16="http://schemas.microsoft.com/office/drawing/2014/main" id="{2B4D65DE-4D9B-4626-A864-3ABA23FA6D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Группа 87">
              <a:extLst>
                <a:ext uri="{FF2B5EF4-FFF2-40B4-BE49-F238E27FC236}">
                  <a16:creationId xmlns:a16="http://schemas.microsoft.com/office/drawing/2014/main" id="{68AF6231-C1D8-44B3-9FB0-04166BEB3844}"/>
                </a:ext>
              </a:extLst>
            </p:cNvPr>
            <p:cNvGrpSpPr/>
            <p:nvPr/>
          </p:nvGrpSpPr>
          <p:grpSpPr>
            <a:xfrm>
              <a:off x="4921182" y="4860825"/>
              <a:ext cx="298118" cy="226853"/>
              <a:chOff x="4729138" y="7401464"/>
              <a:chExt cx="298118" cy="226853"/>
            </a:xfrm>
          </p:grpSpPr>
          <p:cxnSp>
            <p:nvCxnSpPr>
              <p:cNvPr id="89" name="Прямая соединительная линия 88">
                <a:extLst>
                  <a:ext uri="{FF2B5EF4-FFF2-40B4-BE49-F238E27FC236}">
                    <a16:creationId xmlns:a16="http://schemas.microsoft.com/office/drawing/2014/main" id="{7A98C3C7-6FE5-43D7-85F2-71568B95365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Прямая соединительная линия 89">
                <a:extLst>
                  <a:ext uri="{FF2B5EF4-FFF2-40B4-BE49-F238E27FC236}">
                    <a16:creationId xmlns:a16="http://schemas.microsoft.com/office/drawing/2014/main" id="{9568321D-6843-4E48-84C6-BBD063F190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1" name="Группа 90">
              <a:extLst>
                <a:ext uri="{FF2B5EF4-FFF2-40B4-BE49-F238E27FC236}">
                  <a16:creationId xmlns:a16="http://schemas.microsoft.com/office/drawing/2014/main" id="{55F009D2-F1F2-4FA7-BA94-BD5E870C2DED}"/>
                </a:ext>
              </a:extLst>
            </p:cNvPr>
            <p:cNvGrpSpPr/>
            <p:nvPr/>
          </p:nvGrpSpPr>
          <p:grpSpPr>
            <a:xfrm>
              <a:off x="5282497" y="5486263"/>
              <a:ext cx="298118" cy="226853"/>
              <a:chOff x="4729138" y="7401464"/>
              <a:chExt cx="298118" cy="226853"/>
            </a:xfrm>
          </p:grpSpPr>
          <p:cxnSp>
            <p:nvCxnSpPr>
              <p:cNvPr id="92" name="Прямая соединительная линия 91">
                <a:extLst>
                  <a:ext uri="{FF2B5EF4-FFF2-40B4-BE49-F238E27FC236}">
                    <a16:creationId xmlns:a16="http://schemas.microsoft.com/office/drawing/2014/main" id="{793A8750-611C-498D-8977-B425F783D77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Прямая соединительная линия 92">
                <a:extLst>
                  <a:ext uri="{FF2B5EF4-FFF2-40B4-BE49-F238E27FC236}">
                    <a16:creationId xmlns:a16="http://schemas.microsoft.com/office/drawing/2014/main" id="{FFFEFCE7-A026-4D52-89E2-D623453DDB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Группа 93">
              <a:extLst>
                <a:ext uri="{FF2B5EF4-FFF2-40B4-BE49-F238E27FC236}">
                  <a16:creationId xmlns:a16="http://schemas.microsoft.com/office/drawing/2014/main" id="{49AD7BCC-2A4A-4A8A-9E54-1912BC208EAB}"/>
                </a:ext>
              </a:extLst>
            </p:cNvPr>
            <p:cNvGrpSpPr/>
            <p:nvPr/>
          </p:nvGrpSpPr>
          <p:grpSpPr>
            <a:xfrm>
              <a:off x="5503334" y="4774202"/>
              <a:ext cx="298118" cy="226853"/>
              <a:chOff x="4729138" y="7401464"/>
              <a:chExt cx="298118" cy="226853"/>
            </a:xfrm>
          </p:grpSpPr>
          <p:cxnSp>
            <p:nvCxnSpPr>
              <p:cNvPr id="95" name="Прямая соединительная линия 94">
                <a:extLst>
                  <a:ext uri="{FF2B5EF4-FFF2-40B4-BE49-F238E27FC236}">
                    <a16:creationId xmlns:a16="http://schemas.microsoft.com/office/drawing/2014/main" id="{2C0165FD-487C-494E-BD54-E5D4A09C5AA4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Прямая соединительная линия 95">
                <a:extLst>
                  <a:ext uri="{FF2B5EF4-FFF2-40B4-BE49-F238E27FC236}">
                    <a16:creationId xmlns:a16="http://schemas.microsoft.com/office/drawing/2014/main" id="{6D73587E-3D6A-4BFE-8C54-6F64C5EF5A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7" name="Группа 96">
              <a:extLst>
                <a:ext uri="{FF2B5EF4-FFF2-40B4-BE49-F238E27FC236}">
                  <a16:creationId xmlns:a16="http://schemas.microsoft.com/office/drawing/2014/main" id="{B7D64064-D8C9-487A-876E-6567AB859786}"/>
                </a:ext>
              </a:extLst>
            </p:cNvPr>
            <p:cNvGrpSpPr/>
            <p:nvPr/>
          </p:nvGrpSpPr>
          <p:grpSpPr>
            <a:xfrm>
              <a:off x="5939292" y="5516868"/>
              <a:ext cx="298118" cy="226853"/>
              <a:chOff x="4729138" y="7401464"/>
              <a:chExt cx="298118" cy="226853"/>
            </a:xfrm>
          </p:grpSpPr>
          <p:cxnSp>
            <p:nvCxnSpPr>
              <p:cNvPr id="98" name="Прямая соединительная линия 97">
                <a:extLst>
                  <a:ext uri="{FF2B5EF4-FFF2-40B4-BE49-F238E27FC236}">
                    <a16:creationId xmlns:a16="http://schemas.microsoft.com/office/drawing/2014/main" id="{B7652E25-1A96-4A68-9E3A-7ADCD021F6A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Прямая соединительная линия 98">
                <a:extLst>
                  <a:ext uri="{FF2B5EF4-FFF2-40B4-BE49-F238E27FC236}">
                    <a16:creationId xmlns:a16="http://schemas.microsoft.com/office/drawing/2014/main" id="{8AE27F71-68D9-4DC5-AEC3-7018697820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Группа 103">
              <a:extLst>
                <a:ext uri="{FF2B5EF4-FFF2-40B4-BE49-F238E27FC236}">
                  <a16:creationId xmlns:a16="http://schemas.microsoft.com/office/drawing/2014/main" id="{6EB2B77C-D71F-4EA8-9FA0-C5CFE8F644DB}"/>
                </a:ext>
              </a:extLst>
            </p:cNvPr>
            <p:cNvGrpSpPr/>
            <p:nvPr/>
          </p:nvGrpSpPr>
          <p:grpSpPr>
            <a:xfrm>
              <a:off x="6380017" y="5589445"/>
              <a:ext cx="298118" cy="226853"/>
              <a:chOff x="4729138" y="7401464"/>
              <a:chExt cx="298118" cy="226853"/>
            </a:xfrm>
          </p:grpSpPr>
          <p:cxnSp>
            <p:nvCxnSpPr>
              <p:cNvPr id="105" name="Прямая соединительная линия 104">
                <a:extLst>
                  <a:ext uri="{FF2B5EF4-FFF2-40B4-BE49-F238E27FC236}">
                    <a16:creationId xmlns:a16="http://schemas.microsoft.com/office/drawing/2014/main" id="{C2C58234-4593-4F54-BC2A-655770A286A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Прямая соединительная линия 105">
                <a:extLst>
                  <a:ext uri="{FF2B5EF4-FFF2-40B4-BE49-F238E27FC236}">
                    <a16:creationId xmlns:a16="http://schemas.microsoft.com/office/drawing/2014/main" id="{9FDDB92F-80D3-4D28-B9D1-D17861602B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Группа 106">
              <a:extLst>
                <a:ext uri="{FF2B5EF4-FFF2-40B4-BE49-F238E27FC236}">
                  <a16:creationId xmlns:a16="http://schemas.microsoft.com/office/drawing/2014/main" id="{3F059A0F-83E1-4346-BB38-D078492E2005}"/>
                </a:ext>
              </a:extLst>
            </p:cNvPr>
            <p:cNvGrpSpPr/>
            <p:nvPr/>
          </p:nvGrpSpPr>
          <p:grpSpPr>
            <a:xfrm>
              <a:off x="6024698" y="4714857"/>
              <a:ext cx="298118" cy="226853"/>
              <a:chOff x="4729138" y="7401464"/>
              <a:chExt cx="298118" cy="226853"/>
            </a:xfrm>
          </p:grpSpPr>
          <p:cxnSp>
            <p:nvCxnSpPr>
              <p:cNvPr id="108" name="Прямая соединительная линия 107">
                <a:extLst>
                  <a:ext uri="{FF2B5EF4-FFF2-40B4-BE49-F238E27FC236}">
                    <a16:creationId xmlns:a16="http://schemas.microsoft.com/office/drawing/2014/main" id="{5A26D873-D964-4BC4-A241-87D304DF074B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Прямая соединительная линия 108">
                <a:extLst>
                  <a:ext uri="{FF2B5EF4-FFF2-40B4-BE49-F238E27FC236}">
                    <a16:creationId xmlns:a16="http://schemas.microsoft.com/office/drawing/2014/main" id="{18ED5AD2-D009-4F2C-B2F7-E08FFDA008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Прямая со стрелкой 109">
              <a:extLst>
                <a:ext uri="{FF2B5EF4-FFF2-40B4-BE49-F238E27FC236}">
                  <a16:creationId xmlns:a16="http://schemas.microsoft.com/office/drawing/2014/main" id="{BB13D0B6-AAC1-4C8E-AC95-EE7A9EE049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30118" y="4205687"/>
              <a:ext cx="0" cy="377281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Прямая со стрелкой 110">
              <a:extLst>
                <a:ext uri="{FF2B5EF4-FFF2-40B4-BE49-F238E27FC236}">
                  <a16:creationId xmlns:a16="http://schemas.microsoft.com/office/drawing/2014/main" id="{13A7B85D-A523-4DD0-9FF8-793F2DCD6423}"/>
                </a:ext>
              </a:extLst>
            </p:cNvPr>
            <p:cNvCxnSpPr>
              <a:cxnSpLocks/>
            </p:cNvCxnSpPr>
            <p:nvPr/>
          </p:nvCxnSpPr>
          <p:spPr>
            <a:xfrm>
              <a:off x="9113185" y="7961566"/>
              <a:ext cx="402582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 9">
              <a:extLst>
                <a:ext uri="{FF2B5EF4-FFF2-40B4-BE49-F238E27FC236}">
                  <a16:creationId xmlns:a16="http://schemas.microsoft.com/office/drawing/2014/main" id="{19E483D8-5F71-4FCD-A7C9-BF30BA604744}"/>
                </a:ext>
              </a:extLst>
            </p:cNvPr>
            <p:cNvSpPr/>
            <p:nvPr/>
          </p:nvSpPr>
          <p:spPr>
            <a:xfrm>
              <a:off x="8371593" y="8522536"/>
              <a:ext cx="5352410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Underfitting (High Bias)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113" name="Text 9">
              <a:extLst>
                <a:ext uri="{FF2B5EF4-FFF2-40B4-BE49-F238E27FC236}">
                  <a16:creationId xmlns:a16="http://schemas.microsoft.com/office/drawing/2014/main" id="{F08D5E41-C1F4-42EA-9B4E-9A5CCF95EEE1}"/>
                </a:ext>
              </a:extLst>
            </p:cNvPr>
            <p:cNvSpPr/>
            <p:nvPr/>
          </p:nvSpPr>
          <p:spPr>
            <a:xfrm>
              <a:off x="8350863" y="4126626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y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114" name="Text 9">
              <a:extLst>
                <a:ext uri="{FF2B5EF4-FFF2-40B4-BE49-F238E27FC236}">
                  <a16:creationId xmlns:a16="http://schemas.microsoft.com/office/drawing/2014/main" id="{DCDD7797-E0C3-4C32-A014-3F7BB137B392}"/>
                </a:ext>
              </a:extLst>
            </p:cNvPr>
            <p:cNvSpPr/>
            <p:nvPr/>
          </p:nvSpPr>
          <p:spPr>
            <a:xfrm>
              <a:off x="12847575" y="7978499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x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cxnSp>
          <p:nvCxnSpPr>
            <p:cNvPr id="115" name="Прямая со стрелкой 114">
              <a:extLst>
                <a:ext uri="{FF2B5EF4-FFF2-40B4-BE49-F238E27FC236}">
                  <a16:creationId xmlns:a16="http://schemas.microsoft.com/office/drawing/2014/main" id="{EC35730F-5F7B-4BF4-8000-A2B560120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088362" y="4199467"/>
              <a:ext cx="0" cy="3772812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Прямая со стрелкой 115">
              <a:extLst>
                <a:ext uri="{FF2B5EF4-FFF2-40B4-BE49-F238E27FC236}">
                  <a16:creationId xmlns:a16="http://schemas.microsoft.com/office/drawing/2014/main" id="{74AA5B64-63AC-4F2B-87E7-61BA2D8D60EF}"/>
                </a:ext>
              </a:extLst>
            </p:cNvPr>
            <p:cNvCxnSpPr>
              <a:cxnSpLocks/>
            </p:cNvCxnSpPr>
            <p:nvPr/>
          </p:nvCxnSpPr>
          <p:spPr>
            <a:xfrm>
              <a:off x="17071429" y="7955346"/>
              <a:ext cx="402582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 9">
              <a:extLst>
                <a:ext uri="{FF2B5EF4-FFF2-40B4-BE49-F238E27FC236}">
                  <a16:creationId xmlns:a16="http://schemas.microsoft.com/office/drawing/2014/main" id="{FC04D190-73B4-457B-8020-FAEB0D124A6F}"/>
                </a:ext>
              </a:extLst>
            </p:cNvPr>
            <p:cNvSpPr/>
            <p:nvPr/>
          </p:nvSpPr>
          <p:spPr>
            <a:xfrm>
              <a:off x="16329837" y="8516316"/>
              <a:ext cx="5352410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Just Right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118" name="Text 9">
              <a:extLst>
                <a:ext uri="{FF2B5EF4-FFF2-40B4-BE49-F238E27FC236}">
                  <a16:creationId xmlns:a16="http://schemas.microsoft.com/office/drawing/2014/main" id="{EA178122-4779-4213-8ECC-3519B21968AD}"/>
                </a:ext>
              </a:extLst>
            </p:cNvPr>
            <p:cNvSpPr/>
            <p:nvPr/>
          </p:nvSpPr>
          <p:spPr>
            <a:xfrm>
              <a:off x="16309107" y="4120406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y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sp>
          <p:nvSpPr>
            <p:cNvPr id="119" name="Text 9">
              <a:extLst>
                <a:ext uri="{FF2B5EF4-FFF2-40B4-BE49-F238E27FC236}">
                  <a16:creationId xmlns:a16="http://schemas.microsoft.com/office/drawing/2014/main" id="{CAD3BC9B-A229-4EC2-AA78-FD5DB31DF935}"/>
                </a:ext>
              </a:extLst>
            </p:cNvPr>
            <p:cNvSpPr/>
            <p:nvPr/>
          </p:nvSpPr>
          <p:spPr>
            <a:xfrm>
              <a:off x="20805819" y="7972279"/>
              <a:ext cx="638207" cy="5852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x</a:t>
              </a:r>
              <a:endPara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  <p:cxnSp>
          <p:nvCxnSpPr>
            <p:cNvPr id="120" name="Прямая со стрелкой 119">
              <a:extLst>
                <a:ext uri="{FF2B5EF4-FFF2-40B4-BE49-F238E27FC236}">
                  <a16:creationId xmlns:a16="http://schemas.microsoft.com/office/drawing/2014/main" id="{AA7C47F6-F242-486B-B0F0-95DAAC172C85}"/>
                </a:ext>
              </a:extLst>
            </p:cNvPr>
            <p:cNvCxnSpPr>
              <a:cxnSpLocks/>
            </p:cNvCxnSpPr>
            <p:nvPr/>
          </p:nvCxnSpPr>
          <p:spPr>
            <a:xfrm>
              <a:off x="9130118" y="6540036"/>
              <a:ext cx="4025826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Группа 120">
              <a:extLst>
                <a:ext uri="{FF2B5EF4-FFF2-40B4-BE49-F238E27FC236}">
                  <a16:creationId xmlns:a16="http://schemas.microsoft.com/office/drawing/2014/main" id="{D9DFF64E-159C-4898-9ADD-74DD2C23E584}"/>
                </a:ext>
              </a:extLst>
            </p:cNvPr>
            <p:cNvGrpSpPr/>
            <p:nvPr/>
          </p:nvGrpSpPr>
          <p:grpSpPr>
            <a:xfrm>
              <a:off x="9374885" y="7480258"/>
              <a:ext cx="298118" cy="226853"/>
              <a:chOff x="4729138" y="7401464"/>
              <a:chExt cx="298118" cy="226853"/>
            </a:xfrm>
          </p:grpSpPr>
          <p:cxnSp>
            <p:nvCxnSpPr>
              <p:cNvPr id="122" name="Прямая соединительная линия 121">
                <a:extLst>
                  <a:ext uri="{FF2B5EF4-FFF2-40B4-BE49-F238E27FC236}">
                    <a16:creationId xmlns:a16="http://schemas.microsoft.com/office/drawing/2014/main" id="{C128CEDB-90E9-438D-B471-2C00D606252B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Прямая соединительная линия 122">
                <a:extLst>
                  <a:ext uri="{FF2B5EF4-FFF2-40B4-BE49-F238E27FC236}">
                    <a16:creationId xmlns:a16="http://schemas.microsoft.com/office/drawing/2014/main" id="{3319A3C2-6C35-48C2-8F2A-48F136BC172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Группа 123">
              <a:extLst>
                <a:ext uri="{FF2B5EF4-FFF2-40B4-BE49-F238E27FC236}">
                  <a16:creationId xmlns:a16="http://schemas.microsoft.com/office/drawing/2014/main" id="{4F872FFA-1E77-469B-8F9E-F44375AB5B89}"/>
                </a:ext>
              </a:extLst>
            </p:cNvPr>
            <p:cNvGrpSpPr/>
            <p:nvPr/>
          </p:nvGrpSpPr>
          <p:grpSpPr>
            <a:xfrm>
              <a:off x="9320453" y="7062537"/>
              <a:ext cx="298118" cy="226853"/>
              <a:chOff x="4729138" y="7401464"/>
              <a:chExt cx="298118" cy="226853"/>
            </a:xfrm>
          </p:grpSpPr>
          <p:cxnSp>
            <p:nvCxnSpPr>
              <p:cNvPr id="125" name="Прямая соединительная линия 124">
                <a:extLst>
                  <a:ext uri="{FF2B5EF4-FFF2-40B4-BE49-F238E27FC236}">
                    <a16:creationId xmlns:a16="http://schemas.microsoft.com/office/drawing/2014/main" id="{27B69C75-A209-4CA5-8978-96799773A18B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Прямая соединительная линия 125">
                <a:extLst>
                  <a:ext uri="{FF2B5EF4-FFF2-40B4-BE49-F238E27FC236}">
                    <a16:creationId xmlns:a16="http://schemas.microsoft.com/office/drawing/2014/main" id="{000B1EC2-B69F-4911-BC8C-1E9D15519B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Группа 126">
              <a:extLst>
                <a:ext uri="{FF2B5EF4-FFF2-40B4-BE49-F238E27FC236}">
                  <a16:creationId xmlns:a16="http://schemas.microsoft.com/office/drawing/2014/main" id="{B4CE4103-F715-4C4D-B895-ED7B50756B7E}"/>
                </a:ext>
              </a:extLst>
            </p:cNvPr>
            <p:cNvGrpSpPr/>
            <p:nvPr/>
          </p:nvGrpSpPr>
          <p:grpSpPr>
            <a:xfrm>
              <a:off x="9814221" y="6910522"/>
              <a:ext cx="298118" cy="226853"/>
              <a:chOff x="4729138" y="7401464"/>
              <a:chExt cx="298118" cy="226853"/>
            </a:xfrm>
          </p:grpSpPr>
          <p:cxnSp>
            <p:nvCxnSpPr>
              <p:cNvPr id="128" name="Прямая соединительная линия 127">
                <a:extLst>
                  <a:ext uri="{FF2B5EF4-FFF2-40B4-BE49-F238E27FC236}">
                    <a16:creationId xmlns:a16="http://schemas.microsoft.com/office/drawing/2014/main" id="{A62D99E9-E59D-41FA-A862-A2F829B78316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Прямая соединительная линия 128">
                <a:extLst>
                  <a:ext uri="{FF2B5EF4-FFF2-40B4-BE49-F238E27FC236}">
                    <a16:creationId xmlns:a16="http://schemas.microsoft.com/office/drawing/2014/main" id="{584A356C-1316-4BF4-8EA3-BED42B343F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0" name="Группа 129">
              <a:extLst>
                <a:ext uri="{FF2B5EF4-FFF2-40B4-BE49-F238E27FC236}">
                  <a16:creationId xmlns:a16="http://schemas.microsoft.com/office/drawing/2014/main" id="{F5085D64-A90D-439D-A9FB-059603E60546}"/>
                </a:ext>
              </a:extLst>
            </p:cNvPr>
            <p:cNvGrpSpPr/>
            <p:nvPr/>
          </p:nvGrpSpPr>
          <p:grpSpPr>
            <a:xfrm>
              <a:off x="9559797" y="6626824"/>
              <a:ext cx="298118" cy="226853"/>
              <a:chOff x="4729138" y="7401464"/>
              <a:chExt cx="298118" cy="226853"/>
            </a:xfrm>
          </p:grpSpPr>
          <p:cxnSp>
            <p:nvCxnSpPr>
              <p:cNvPr id="131" name="Прямая соединительная линия 130">
                <a:extLst>
                  <a:ext uri="{FF2B5EF4-FFF2-40B4-BE49-F238E27FC236}">
                    <a16:creationId xmlns:a16="http://schemas.microsoft.com/office/drawing/2014/main" id="{F9D84B2A-29CF-4BC9-A429-7016B684C1B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Прямая соединительная линия 131">
                <a:extLst>
                  <a:ext uri="{FF2B5EF4-FFF2-40B4-BE49-F238E27FC236}">
                    <a16:creationId xmlns:a16="http://schemas.microsoft.com/office/drawing/2014/main" id="{0C973937-62FC-41B5-9185-C039691676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Группа 135">
              <a:extLst>
                <a:ext uri="{FF2B5EF4-FFF2-40B4-BE49-F238E27FC236}">
                  <a16:creationId xmlns:a16="http://schemas.microsoft.com/office/drawing/2014/main" id="{92C59809-1959-482F-A95C-455FBE5C2E69}"/>
                </a:ext>
              </a:extLst>
            </p:cNvPr>
            <p:cNvGrpSpPr/>
            <p:nvPr/>
          </p:nvGrpSpPr>
          <p:grpSpPr>
            <a:xfrm>
              <a:off x="10061446" y="6103745"/>
              <a:ext cx="298118" cy="226853"/>
              <a:chOff x="4729138" y="7401464"/>
              <a:chExt cx="298118" cy="226853"/>
            </a:xfrm>
          </p:grpSpPr>
          <p:cxnSp>
            <p:nvCxnSpPr>
              <p:cNvPr id="137" name="Прямая соединительная линия 136">
                <a:extLst>
                  <a:ext uri="{FF2B5EF4-FFF2-40B4-BE49-F238E27FC236}">
                    <a16:creationId xmlns:a16="http://schemas.microsoft.com/office/drawing/2014/main" id="{4A388BF0-7A58-40AA-8235-B8F1D6D32301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Прямая соединительная линия 137">
                <a:extLst>
                  <a:ext uri="{FF2B5EF4-FFF2-40B4-BE49-F238E27FC236}">
                    <a16:creationId xmlns:a16="http://schemas.microsoft.com/office/drawing/2014/main" id="{C8DA22BF-1506-4FDA-9360-BA90F59783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Группа 138">
              <a:extLst>
                <a:ext uri="{FF2B5EF4-FFF2-40B4-BE49-F238E27FC236}">
                  <a16:creationId xmlns:a16="http://schemas.microsoft.com/office/drawing/2014/main" id="{A997B562-AA80-4D47-9043-2E46A725D837}"/>
                </a:ext>
              </a:extLst>
            </p:cNvPr>
            <p:cNvGrpSpPr/>
            <p:nvPr/>
          </p:nvGrpSpPr>
          <p:grpSpPr>
            <a:xfrm>
              <a:off x="10552402" y="5816298"/>
              <a:ext cx="298118" cy="226853"/>
              <a:chOff x="4729138" y="7401464"/>
              <a:chExt cx="298118" cy="226853"/>
            </a:xfrm>
          </p:grpSpPr>
          <p:cxnSp>
            <p:nvCxnSpPr>
              <p:cNvPr id="140" name="Прямая соединительная линия 139">
                <a:extLst>
                  <a:ext uri="{FF2B5EF4-FFF2-40B4-BE49-F238E27FC236}">
                    <a16:creationId xmlns:a16="http://schemas.microsoft.com/office/drawing/2014/main" id="{1ED29337-4A70-4084-B252-5C313FDA3F36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Прямая соединительная линия 140">
                <a:extLst>
                  <a:ext uri="{FF2B5EF4-FFF2-40B4-BE49-F238E27FC236}">
                    <a16:creationId xmlns:a16="http://schemas.microsoft.com/office/drawing/2014/main" id="{BEF91AA5-07D3-47F5-A84A-7FCC33E364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2" name="Группа 141">
              <a:extLst>
                <a:ext uri="{FF2B5EF4-FFF2-40B4-BE49-F238E27FC236}">
                  <a16:creationId xmlns:a16="http://schemas.microsoft.com/office/drawing/2014/main" id="{BEC73D7E-9D81-4AA9-96D7-52ED218877B8}"/>
                </a:ext>
              </a:extLst>
            </p:cNvPr>
            <p:cNvGrpSpPr/>
            <p:nvPr/>
          </p:nvGrpSpPr>
          <p:grpSpPr>
            <a:xfrm>
              <a:off x="10749680" y="6135609"/>
              <a:ext cx="298118" cy="226853"/>
              <a:chOff x="4729138" y="7401464"/>
              <a:chExt cx="298118" cy="226853"/>
            </a:xfrm>
          </p:grpSpPr>
          <p:cxnSp>
            <p:nvCxnSpPr>
              <p:cNvPr id="143" name="Прямая соединительная линия 142">
                <a:extLst>
                  <a:ext uri="{FF2B5EF4-FFF2-40B4-BE49-F238E27FC236}">
                    <a16:creationId xmlns:a16="http://schemas.microsoft.com/office/drawing/2014/main" id="{F894BE18-9735-4F33-ADB1-CFB5BE3BFF5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Прямая соединительная линия 143">
                <a:extLst>
                  <a:ext uri="{FF2B5EF4-FFF2-40B4-BE49-F238E27FC236}">
                    <a16:creationId xmlns:a16="http://schemas.microsoft.com/office/drawing/2014/main" id="{370E5F58-ED04-4108-A6BB-22D1C3582E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Группа 144">
              <a:extLst>
                <a:ext uri="{FF2B5EF4-FFF2-40B4-BE49-F238E27FC236}">
                  <a16:creationId xmlns:a16="http://schemas.microsoft.com/office/drawing/2014/main" id="{955EE402-BE6E-46CF-A368-02241515A63D}"/>
                </a:ext>
              </a:extLst>
            </p:cNvPr>
            <p:cNvGrpSpPr/>
            <p:nvPr/>
          </p:nvGrpSpPr>
          <p:grpSpPr>
            <a:xfrm>
              <a:off x="11200781" y="6152819"/>
              <a:ext cx="298118" cy="226853"/>
              <a:chOff x="4729138" y="7401464"/>
              <a:chExt cx="298118" cy="226853"/>
            </a:xfrm>
          </p:grpSpPr>
          <p:cxnSp>
            <p:nvCxnSpPr>
              <p:cNvPr id="146" name="Прямая соединительная линия 145">
                <a:extLst>
                  <a:ext uri="{FF2B5EF4-FFF2-40B4-BE49-F238E27FC236}">
                    <a16:creationId xmlns:a16="http://schemas.microsoft.com/office/drawing/2014/main" id="{940720ED-5C55-43E7-BF0F-EFC62B82B77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Прямая соединительная линия 146">
                <a:extLst>
                  <a:ext uri="{FF2B5EF4-FFF2-40B4-BE49-F238E27FC236}">
                    <a16:creationId xmlns:a16="http://schemas.microsoft.com/office/drawing/2014/main" id="{632E7C30-6DEC-43FD-B0A0-764B99235A7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Группа 147">
              <a:extLst>
                <a:ext uri="{FF2B5EF4-FFF2-40B4-BE49-F238E27FC236}">
                  <a16:creationId xmlns:a16="http://schemas.microsoft.com/office/drawing/2014/main" id="{3E6273EE-9675-49EC-814F-6B521955CC0C}"/>
                </a:ext>
              </a:extLst>
            </p:cNvPr>
            <p:cNvGrpSpPr/>
            <p:nvPr/>
          </p:nvGrpSpPr>
          <p:grpSpPr>
            <a:xfrm>
              <a:off x="11117241" y="5713116"/>
              <a:ext cx="298118" cy="226853"/>
              <a:chOff x="4729138" y="7401464"/>
              <a:chExt cx="298118" cy="226853"/>
            </a:xfrm>
          </p:grpSpPr>
          <p:cxnSp>
            <p:nvCxnSpPr>
              <p:cNvPr id="149" name="Прямая соединительная линия 148">
                <a:extLst>
                  <a:ext uri="{FF2B5EF4-FFF2-40B4-BE49-F238E27FC236}">
                    <a16:creationId xmlns:a16="http://schemas.microsoft.com/office/drawing/2014/main" id="{76B19128-433D-41F8-9EED-7A0B92F3AEB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Прямая соединительная линия 149">
                <a:extLst>
                  <a:ext uri="{FF2B5EF4-FFF2-40B4-BE49-F238E27FC236}">
                    <a16:creationId xmlns:a16="http://schemas.microsoft.com/office/drawing/2014/main" id="{ABD4E2B3-CBFF-45C2-9C72-6602EB57DB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Группа 150">
              <a:extLst>
                <a:ext uri="{FF2B5EF4-FFF2-40B4-BE49-F238E27FC236}">
                  <a16:creationId xmlns:a16="http://schemas.microsoft.com/office/drawing/2014/main" id="{2C738A69-2AEF-48A3-A112-6D7746CE6CB4}"/>
                </a:ext>
              </a:extLst>
            </p:cNvPr>
            <p:cNvGrpSpPr/>
            <p:nvPr/>
          </p:nvGrpSpPr>
          <p:grpSpPr>
            <a:xfrm>
              <a:off x="11684496" y="5684778"/>
              <a:ext cx="298118" cy="226853"/>
              <a:chOff x="4729138" y="7401464"/>
              <a:chExt cx="298118" cy="226853"/>
            </a:xfrm>
          </p:grpSpPr>
          <p:cxnSp>
            <p:nvCxnSpPr>
              <p:cNvPr id="152" name="Прямая соединительная линия 151">
                <a:extLst>
                  <a:ext uri="{FF2B5EF4-FFF2-40B4-BE49-F238E27FC236}">
                    <a16:creationId xmlns:a16="http://schemas.microsoft.com/office/drawing/2014/main" id="{8C319CB4-E461-4518-A3CF-F4206022EA28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Прямая соединительная линия 152">
                <a:extLst>
                  <a:ext uri="{FF2B5EF4-FFF2-40B4-BE49-F238E27FC236}">
                    <a16:creationId xmlns:a16="http://schemas.microsoft.com/office/drawing/2014/main" id="{9BAA97D0-4A01-4303-A4E8-C357423A16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Группа 153">
              <a:extLst>
                <a:ext uri="{FF2B5EF4-FFF2-40B4-BE49-F238E27FC236}">
                  <a16:creationId xmlns:a16="http://schemas.microsoft.com/office/drawing/2014/main" id="{0F515D54-FD63-47E8-BE5C-07A1F1BFF86A}"/>
                </a:ext>
              </a:extLst>
            </p:cNvPr>
            <p:cNvGrpSpPr/>
            <p:nvPr/>
          </p:nvGrpSpPr>
          <p:grpSpPr>
            <a:xfrm>
              <a:off x="11676056" y="6192704"/>
              <a:ext cx="298118" cy="226853"/>
              <a:chOff x="4729138" y="7401464"/>
              <a:chExt cx="298118" cy="226853"/>
            </a:xfrm>
          </p:grpSpPr>
          <p:cxnSp>
            <p:nvCxnSpPr>
              <p:cNvPr id="155" name="Прямая соединительная линия 154">
                <a:extLst>
                  <a:ext uri="{FF2B5EF4-FFF2-40B4-BE49-F238E27FC236}">
                    <a16:creationId xmlns:a16="http://schemas.microsoft.com/office/drawing/2014/main" id="{CA6B347D-D4E2-4C63-8190-A3EDD56D84C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Прямая соединительная линия 155">
                <a:extLst>
                  <a:ext uri="{FF2B5EF4-FFF2-40B4-BE49-F238E27FC236}">
                    <a16:creationId xmlns:a16="http://schemas.microsoft.com/office/drawing/2014/main" id="{2210EC68-EA5A-48C1-969A-3174A6FED1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Группа 156">
              <a:extLst>
                <a:ext uri="{FF2B5EF4-FFF2-40B4-BE49-F238E27FC236}">
                  <a16:creationId xmlns:a16="http://schemas.microsoft.com/office/drawing/2014/main" id="{3E3398AF-73CC-4C6D-905E-A107E78E8F2D}"/>
                </a:ext>
              </a:extLst>
            </p:cNvPr>
            <p:cNvGrpSpPr/>
            <p:nvPr/>
          </p:nvGrpSpPr>
          <p:grpSpPr>
            <a:xfrm>
              <a:off x="12691174" y="5599552"/>
              <a:ext cx="298118" cy="226853"/>
              <a:chOff x="4729138" y="7401464"/>
              <a:chExt cx="298118" cy="226853"/>
            </a:xfrm>
          </p:grpSpPr>
          <p:cxnSp>
            <p:nvCxnSpPr>
              <p:cNvPr id="158" name="Прямая соединительная линия 157">
                <a:extLst>
                  <a:ext uri="{FF2B5EF4-FFF2-40B4-BE49-F238E27FC236}">
                    <a16:creationId xmlns:a16="http://schemas.microsoft.com/office/drawing/2014/main" id="{1793510A-4637-45C1-9DD2-E73FE5681FCF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Прямая соединительная линия 158">
                <a:extLst>
                  <a:ext uri="{FF2B5EF4-FFF2-40B4-BE49-F238E27FC236}">
                    <a16:creationId xmlns:a16="http://schemas.microsoft.com/office/drawing/2014/main" id="{5D8A8299-F08E-4612-AAA1-01E213FA945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Группа 159">
              <a:extLst>
                <a:ext uri="{FF2B5EF4-FFF2-40B4-BE49-F238E27FC236}">
                  <a16:creationId xmlns:a16="http://schemas.microsoft.com/office/drawing/2014/main" id="{8AC83585-D766-458B-A603-E9355CEAB903}"/>
                </a:ext>
              </a:extLst>
            </p:cNvPr>
            <p:cNvGrpSpPr/>
            <p:nvPr/>
          </p:nvGrpSpPr>
          <p:grpSpPr>
            <a:xfrm>
              <a:off x="12150331" y="5478242"/>
              <a:ext cx="298118" cy="226853"/>
              <a:chOff x="4729138" y="7401464"/>
              <a:chExt cx="298118" cy="226853"/>
            </a:xfrm>
          </p:grpSpPr>
          <p:cxnSp>
            <p:nvCxnSpPr>
              <p:cNvPr id="161" name="Прямая соединительная линия 160">
                <a:extLst>
                  <a:ext uri="{FF2B5EF4-FFF2-40B4-BE49-F238E27FC236}">
                    <a16:creationId xmlns:a16="http://schemas.microsoft.com/office/drawing/2014/main" id="{5B619B16-29A0-4E94-9556-B71AC6735A87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Прямая соединительная линия 161">
                <a:extLst>
                  <a:ext uri="{FF2B5EF4-FFF2-40B4-BE49-F238E27FC236}">
                    <a16:creationId xmlns:a16="http://schemas.microsoft.com/office/drawing/2014/main" id="{43E6F757-D1FE-4B8D-B831-890E46D7AB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Группа 162">
              <a:extLst>
                <a:ext uri="{FF2B5EF4-FFF2-40B4-BE49-F238E27FC236}">
                  <a16:creationId xmlns:a16="http://schemas.microsoft.com/office/drawing/2014/main" id="{6A04AF43-D833-4C82-9111-114577766604}"/>
                </a:ext>
              </a:extLst>
            </p:cNvPr>
            <p:cNvGrpSpPr/>
            <p:nvPr/>
          </p:nvGrpSpPr>
          <p:grpSpPr>
            <a:xfrm>
              <a:off x="12169713" y="5904109"/>
              <a:ext cx="298118" cy="226853"/>
              <a:chOff x="4729138" y="7401464"/>
              <a:chExt cx="298118" cy="226853"/>
            </a:xfrm>
          </p:grpSpPr>
          <p:cxnSp>
            <p:nvCxnSpPr>
              <p:cNvPr id="164" name="Прямая соединительная линия 163">
                <a:extLst>
                  <a:ext uri="{FF2B5EF4-FFF2-40B4-BE49-F238E27FC236}">
                    <a16:creationId xmlns:a16="http://schemas.microsoft.com/office/drawing/2014/main" id="{C093085B-4539-4C3F-A27C-95676436DB6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Прямая соединительная линия 164">
                <a:extLst>
                  <a:ext uri="{FF2B5EF4-FFF2-40B4-BE49-F238E27FC236}">
                    <a16:creationId xmlns:a16="http://schemas.microsoft.com/office/drawing/2014/main" id="{9B14DB85-5644-4F07-BAD1-18B6F0D031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Группа 165">
              <a:extLst>
                <a:ext uri="{FF2B5EF4-FFF2-40B4-BE49-F238E27FC236}">
                  <a16:creationId xmlns:a16="http://schemas.microsoft.com/office/drawing/2014/main" id="{6C64F79C-155F-4D7D-847F-7F0CB5E980C2}"/>
                </a:ext>
              </a:extLst>
            </p:cNvPr>
            <p:cNvGrpSpPr/>
            <p:nvPr/>
          </p:nvGrpSpPr>
          <p:grpSpPr>
            <a:xfrm>
              <a:off x="12662063" y="6002486"/>
              <a:ext cx="298118" cy="226853"/>
              <a:chOff x="4729138" y="7401464"/>
              <a:chExt cx="298118" cy="226853"/>
            </a:xfrm>
          </p:grpSpPr>
          <p:cxnSp>
            <p:nvCxnSpPr>
              <p:cNvPr id="167" name="Прямая соединительная линия 166">
                <a:extLst>
                  <a:ext uri="{FF2B5EF4-FFF2-40B4-BE49-F238E27FC236}">
                    <a16:creationId xmlns:a16="http://schemas.microsoft.com/office/drawing/2014/main" id="{A27B985E-FE52-4D0D-9674-3C48DA6BCB23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Прямая соединительная линия 167">
                <a:extLst>
                  <a:ext uri="{FF2B5EF4-FFF2-40B4-BE49-F238E27FC236}">
                    <a16:creationId xmlns:a16="http://schemas.microsoft.com/office/drawing/2014/main" id="{445F3FF9-C6B2-4D16-A556-80B982A916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9" name="Полилиния: фигура 168">
              <a:extLst>
                <a:ext uri="{FF2B5EF4-FFF2-40B4-BE49-F238E27FC236}">
                  <a16:creationId xmlns:a16="http://schemas.microsoft.com/office/drawing/2014/main" id="{2E58E6AC-37C8-4F28-8EC8-A2FEB1239693}"/>
                </a:ext>
              </a:extLst>
            </p:cNvPr>
            <p:cNvSpPr/>
            <p:nvPr/>
          </p:nvSpPr>
          <p:spPr>
            <a:xfrm>
              <a:off x="17510975" y="4638073"/>
              <a:ext cx="4013200" cy="2895600"/>
            </a:xfrm>
            <a:custGeom>
              <a:avLst/>
              <a:gdLst>
                <a:gd name="connsiteX0" fmla="*/ 0 w 4013200"/>
                <a:gd name="connsiteY0" fmla="*/ 2895600 h 2895600"/>
                <a:gd name="connsiteX1" fmla="*/ 1219200 w 4013200"/>
                <a:gd name="connsiteY1" fmla="*/ 1032934 h 2895600"/>
                <a:gd name="connsiteX2" fmla="*/ 4013200 w 4013200"/>
                <a:gd name="connsiteY2" fmla="*/ 0 h 289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3200" h="2895600">
                  <a:moveTo>
                    <a:pt x="0" y="2895600"/>
                  </a:moveTo>
                  <a:cubicBezTo>
                    <a:pt x="275166" y="2205567"/>
                    <a:pt x="550333" y="1515534"/>
                    <a:pt x="1219200" y="1032934"/>
                  </a:cubicBezTo>
                  <a:cubicBezTo>
                    <a:pt x="1888067" y="550334"/>
                    <a:pt x="2950633" y="275167"/>
                    <a:pt x="4013200" y="0"/>
                  </a:cubicBezTo>
                </a:path>
              </a:pathLst>
            </a:cu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grpSp>
          <p:nvGrpSpPr>
            <p:cNvPr id="170" name="Группа 169">
              <a:extLst>
                <a:ext uri="{FF2B5EF4-FFF2-40B4-BE49-F238E27FC236}">
                  <a16:creationId xmlns:a16="http://schemas.microsoft.com/office/drawing/2014/main" id="{958628D2-00FA-4B46-9F28-E28DD4F71712}"/>
                </a:ext>
              </a:extLst>
            </p:cNvPr>
            <p:cNvGrpSpPr/>
            <p:nvPr/>
          </p:nvGrpSpPr>
          <p:grpSpPr>
            <a:xfrm>
              <a:off x="17361916" y="7530079"/>
              <a:ext cx="298118" cy="226853"/>
              <a:chOff x="4729138" y="7401464"/>
              <a:chExt cx="298118" cy="226853"/>
            </a:xfrm>
          </p:grpSpPr>
          <p:cxnSp>
            <p:nvCxnSpPr>
              <p:cNvPr id="171" name="Прямая соединительная линия 170">
                <a:extLst>
                  <a:ext uri="{FF2B5EF4-FFF2-40B4-BE49-F238E27FC236}">
                    <a16:creationId xmlns:a16="http://schemas.microsoft.com/office/drawing/2014/main" id="{A499924E-C105-4CA4-873E-17A6DF1D8F79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Прямая соединительная линия 171">
                <a:extLst>
                  <a:ext uri="{FF2B5EF4-FFF2-40B4-BE49-F238E27FC236}">
                    <a16:creationId xmlns:a16="http://schemas.microsoft.com/office/drawing/2014/main" id="{AF876D12-CAD0-4EF6-9A43-C20AA187D5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3" name="Группа 172">
              <a:extLst>
                <a:ext uri="{FF2B5EF4-FFF2-40B4-BE49-F238E27FC236}">
                  <a16:creationId xmlns:a16="http://schemas.microsoft.com/office/drawing/2014/main" id="{4735F3E8-45EA-4873-B5CD-FB9C35F5BE7D}"/>
                </a:ext>
              </a:extLst>
            </p:cNvPr>
            <p:cNvGrpSpPr/>
            <p:nvPr/>
          </p:nvGrpSpPr>
          <p:grpSpPr>
            <a:xfrm>
              <a:off x="17290694" y="6866595"/>
              <a:ext cx="298118" cy="226853"/>
              <a:chOff x="4729138" y="7401464"/>
              <a:chExt cx="298118" cy="226853"/>
            </a:xfrm>
          </p:grpSpPr>
          <p:cxnSp>
            <p:nvCxnSpPr>
              <p:cNvPr id="174" name="Прямая соединительная линия 173">
                <a:extLst>
                  <a:ext uri="{FF2B5EF4-FFF2-40B4-BE49-F238E27FC236}">
                    <a16:creationId xmlns:a16="http://schemas.microsoft.com/office/drawing/2014/main" id="{2A9C941A-BB49-4CFF-9D8F-BA19C14614A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Прямая соединительная линия 174">
                <a:extLst>
                  <a:ext uri="{FF2B5EF4-FFF2-40B4-BE49-F238E27FC236}">
                    <a16:creationId xmlns:a16="http://schemas.microsoft.com/office/drawing/2014/main" id="{1519D162-78E7-4D6A-A956-500DC9EAEB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Группа 175">
              <a:extLst>
                <a:ext uri="{FF2B5EF4-FFF2-40B4-BE49-F238E27FC236}">
                  <a16:creationId xmlns:a16="http://schemas.microsoft.com/office/drawing/2014/main" id="{51B99DDE-C229-4F05-B043-AD5FCAA0514F}"/>
                </a:ext>
              </a:extLst>
            </p:cNvPr>
            <p:cNvGrpSpPr/>
            <p:nvPr/>
          </p:nvGrpSpPr>
          <p:grpSpPr>
            <a:xfrm>
              <a:off x="18004742" y="6765344"/>
              <a:ext cx="298118" cy="226853"/>
              <a:chOff x="4729138" y="7401464"/>
              <a:chExt cx="298118" cy="226853"/>
            </a:xfrm>
          </p:grpSpPr>
          <p:cxnSp>
            <p:nvCxnSpPr>
              <p:cNvPr id="177" name="Прямая соединительная линия 176">
                <a:extLst>
                  <a:ext uri="{FF2B5EF4-FFF2-40B4-BE49-F238E27FC236}">
                    <a16:creationId xmlns:a16="http://schemas.microsoft.com/office/drawing/2014/main" id="{2B9B8A0F-0CAD-4D87-994D-FCD4F2C67AE2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Прямая соединительная линия 177">
                <a:extLst>
                  <a:ext uri="{FF2B5EF4-FFF2-40B4-BE49-F238E27FC236}">
                    <a16:creationId xmlns:a16="http://schemas.microsoft.com/office/drawing/2014/main" id="{96E7EFA5-1895-491E-B7C5-98511A58B7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FF2CB3B3-C0BA-4123-9530-1E32F080DA17}"/>
                </a:ext>
              </a:extLst>
            </p:cNvPr>
            <p:cNvGrpSpPr/>
            <p:nvPr/>
          </p:nvGrpSpPr>
          <p:grpSpPr>
            <a:xfrm>
              <a:off x="17632546" y="6202958"/>
              <a:ext cx="298118" cy="226853"/>
              <a:chOff x="4729138" y="7401464"/>
              <a:chExt cx="298118" cy="226853"/>
            </a:xfrm>
          </p:grpSpPr>
          <p:cxnSp>
            <p:nvCxnSpPr>
              <p:cNvPr id="180" name="Прямая соединительная линия 179">
                <a:extLst>
                  <a:ext uri="{FF2B5EF4-FFF2-40B4-BE49-F238E27FC236}">
                    <a16:creationId xmlns:a16="http://schemas.microsoft.com/office/drawing/2014/main" id="{6787DD0B-2C2F-44DC-A201-DCCAC7067B4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Прямая соединительная линия 180">
                <a:extLst>
                  <a:ext uri="{FF2B5EF4-FFF2-40B4-BE49-F238E27FC236}">
                    <a16:creationId xmlns:a16="http://schemas.microsoft.com/office/drawing/2014/main" id="{D49E34EE-C286-44A3-A4BA-A2988D736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2" name="Группа 181">
              <a:extLst>
                <a:ext uri="{FF2B5EF4-FFF2-40B4-BE49-F238E27FC236}">
                  <a16:creationId xmlns:a16="http://schemas.microsoft.com/office/drawing/2014/main" id="{345EBAD7-B3DC-434D-BDE8-63A22480A3EB}"/>
                </a:ext>
              </a:extLst>
            </p:cNvPr>
            <p:cNvGrpSpPr/>
            <p:nvPr/>
          </p:nvGrpSpPr>
          <p:grpSpPr>
            <a:xfrm>
              <a:off x="17990249" y="5664692"/>
              <a:ext cx="298118" cy="226853"/>
              <a:chOff x="4729138" y="7401464"/>
              <a:chExt cx="298118" cy="226853"/>
            </a:xfrm>
          </p:grpSpPr>
          <p:cxnSp>
            <p:nvCxnSpPr>
              <p:cNvPr id="183" name="Прямая соединительная линия 182">
                <a:extLst>
                  <a:ext uri="{FF2B5EF4-FFF2-40B4-BE49-F238E27FC236}">
                    <a16:creationId xmlns:a16="http://schemas.microsoft.com/office/drawing/2014/main" id="{57E1DB0D-0338-49E3-AE7B-7C57DB606C4A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Прямая соединительная линия 183">
                <a:extLst>
                  <a:ext uri="{FF2B5EF4-FFF2-40B4-BE49-F238E27FC236}">
                    <a16:creationId xmlns:a16="http://schemas.microsoft.com/office/drawing/2014/main" id="{D72567BB-FB30-436E-9886-8B9C72952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Группа 184">
              <a:extLst>
                <a:ext uri="{FF2B5EF4-FFF2-40B4-BE49-F238E27FC236}">
                  <a16:creationId xmlns:a16="http://schemas.microsoft.com/office/drawing/2014/main" id="{D1B44EFA-D2AF-459E-9850-4621F605CF8F}"/>
                </a:ext>
              </a:extLst>
            </p:cNvPr>
            <p:cNvGrpSpPr/>
            <p:nvPr/>
          </p:nvGrpSpPr>
          <p:grpSpPr>
            <a:xfrm>
              <a:off x="18332545" y="6122673"/>
              <a:ext cx="298118" cy="226853"/>
              <a:chOff x="4729138" y="7401464"/>
              <a:chExt cx="298118" cy="226853"/>
            </a:xfrm>
          </p:grpSpPr>
          <p:cxnSp>
            <p:nvCxnSpPr>
              <p:cNvPr id="186" name="Прямая соединительная линия 185">
                <a:extLst>
                  <a:ext uri="{FF2B5EF4-FFF2-40B4-BE49-F238E27FC236}">
                    <a16:creationId xmlns:a16="http://schemas.microsoft.com/office/drawing/2014/main" id="{8FE23B31-612D-4442-9CEB-5BCD87DA4CA0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Прямая соединительная линия 186">
                <a:extLst>
                  <a:ext uri="{FF2B5EF4-FFF2-40B4-BE49-F238E27FC236}">
                    <a16:creationId xmlns:a16="http://schemas.microsoft.com/office/drawing/2014/main" id="{4302C34B-20F3-4E65-8EF0-5FEE55F351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Группа 187">
              <a:extLst>
                <a:ext uri="{FF2B5EF4-FFF2-40B4-BE49-F238E27FC236}">
                  <a16:creationId xmlns:a16="http://schemas.microsoft.com/office/drawing/2014/main" id="{11C9C1A2-1A79-4999-9A2E-1F863E337FFF}"/>
                </a:ext>
              </a:extLst>
            </p:cNvPr>
            <p:cNvGrpSpPr/>
            <p:nvPr/>
          </p:nvGrpSpPr>
          <p:grpSpPr>
            <a:xfrm>
              <a:off x="18704297" y="5798204"/>
              <a:ext cx="298118" cy="226853"/>
              <a:chOff x="4729138" y="7401464"/>
              <a:chExt cx="298118" cy="226853"/>
            </a:xfrm>
          </p:grpSpPr>
          <p:cxnSp>
            <p:nvCxnSpPr>
              <p:cNvPr id="189" name="Прямая соединительная линия 188">
                <a:extLst>
                  <a:ext uri="{FF2B5EF4-FFF2-40B4-BE49-F238E27FC236}">
                    <a16:creationId xmlns:a16="http://schemas.microsoft.com/office/drawing/2014/main" id="{34DB9D68-6804-49A6-AC72-66173259EA9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Прямая соединительная линия 189">
                <a:extLst>
                  <a:ext uri="{FF2B5EF4-FFF2-40B4-BE49-F238E27FC236}">
                    <a16:creationId xmlns:a16="http://schemas.microsoft.com/office/drawing/2014/main" id="{6E6E803D-146C-431C-BFD6-49343D1066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Группа 193">
              <a:extLst>
                <a:ext uri="{FF2B5EF4-FFF2-40B4-BE49-F238E27FC236}">
                  <a16:creationId xmlns:a16="http://schemas.microsoft.com/office/drawing/2014/main" id="{6AEEC90A-34F7-4140-B8E9-836CBF7FC0A4}"/>
                </a:ext>
              </a:extLst>
            </p:cNvPr>
            <p:cNvGrpSpPr/>
            <p:nvPr/>
          </p:nvGrpSpPr>
          <p:grpSpPr>
            <a:xfrm>
              <a:off x="19188077" y="5984291"/>
              <a:ext cx="298118" cy="226853"/>
              <a:chOff x="4729138" y="7401464"/>
              <a:chExt cx="298118" cy="226853"/>
            </a:xfrm>
          </p:grpSpPr>
          <p:cxnSp>
            <p:nvCxnSpPr>
              <p:cNvPr id="195" name="Прямая соединительная линия 194">
                <a:extLst>
                  <a:ext uri="{FF2B5EF4-FFF2-40B4-BE49-F238E27FC236}">
                    <a16:creationId xmlns:a16="http://schemas.microsoft.com/office/drawing/2014/main" id="{81F86A31-03D1-472C-B58E-D90787F82D18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Прямая соединительная линия 195">
                <a:extLst>
                  <a:ext uri="{FF2B5EF4-FFF2-40B4-BE49-F238E27FC236}">
                    <a16:creationId xmlns:a16="http://schemas.microsoft.com/office/drawing/2014/main" id="{1D46A28E-7F5A-4A43-867D-A7239D152E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Группа 196">
              <a:extLst>
                <a:ext uri="{FF2B5EF4-FFF2-40B4-BE49-F238E27FC236}">
                  <a16:creationId xmlns:a16="http://schemas.microsoft.com/office/drawing/2014/main" id="{22688B3D-540D-49AD-AD0A-FBB86647766B}"/>
                </a:ext>
              </a:extLst>
            </p:cNvPr>
            <p:cNvGrpSpPr/>
            <p:nvPr/>
          </p:nvGrpSpPr>
          <p:grpSpPr>
            <a:xfrm>
              <a:off x="19595705" y="5578956"/>
              <a:ext cx="298118" cy="226853"/>
              <a:chOff x="4729138" y="7401464"/>
              <a:chExt cx="298118" cy="226853"/>
            </a:xfrm>
          </p:grpSpPr>
          <p:cxnSp>
            <p:nvCxnSpPr>
              <p:cNvPr id="198" name="Прямая соединительная линия 197">
                <a:extLst>
                  <a:ext uri="{FF2B5EF4-FFF2-40B4-BE49-F238E27FC236}">
                    <a16:creationId xmlns:a16="http://schemas.microsoft.com/office/drawing/2014/main" id="{EBFEAE12-CA26-49EA-9044-AB9D917E8673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Прямая соединительная линия 198">
                <a:extLst>
                  <a:ext uri="{FF2B5EF4-FFF2-40B4-BE49-F238E27FC236}">
                    <a16:creationId xmlns:a16="http://schemas.microsoft.com/office/drawing/2014/main" id="{F4129846-D2A5-4972-A19D-5DA07DFEFD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Группа 202">
              <a:extLst>
                <a:ext uri="{FF2B5EF4-FFF2-40B4-BE49-F238E27FC236}">
                  <a16:creationId xmlns:a16="http://schemas.microsoft.com/office/drawing/2014/main" id="{C358CC1D-8CBF-4F23-A1CD-64D4ED0AD3BB}"/>
                </a:ext>
              </a:extLst>
            </p:cNvPr>
            <p:cNvGrpSpPr/>
            <p:nvPr/>
          </p:nvGrpSpPr>
          <p:grpSpPr>
            <a:xfrm>
              <a:off x="20164363" y="5584243"/>
              <a:ext cx="298118" cy="226853"/>
              <a:chOff x="4729138" y="7401464"/>
              <a:chExt cx="298118" cy="226853"/>
            </a:xfrm>
          </p:grpSpPr>
          <p:cxnSp>
            <p:nvCxnSpPr>
              <p:cNvPr id="204" name="Прямая соединительная линия 203">
                <a:extLst>
                  <a:ext uri="{FF2B5EF4-FFF2-40B4-BE49-F238E27FC236}">
                    <a16:creationId xmlns:a16="http://schemas.microsoft.com/office/drawing/2014/main" id="{BAAD949E-A036-455A-A269-CFF2EFB14AEB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Прямая соединительная линия 204">
                <a:extLst>
                  <a:ext uri="{FF2B5EF4-FFF2-40B4-BE49-F238E27FC236}">
                    <a16:creationId xmlns:a16="http://schemas.microsoft.com/office/drawing/2014/main" id="{45FA3A04-1433-4889-BBF4-31D0C9FDC1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6" name="Группа 205">
              <a:extLst>
                <a:ext uri="{FF2B5EF4-FFF2-40B4-BE49-F238E27FC236}">
                  <a16:creationId xmlns:a16="http://schemas.microsoft.com/office/drawing/2014/main" id="{196011E7-417D-4D38-AE61-CC33154885B6}"/>
                </a:ext>
              </a:extLst>
            </p:cNvPr>
            <p:cNvGrpSpPr/>
            <p:nvPr/>
          </p:nvGrpSpPr>
          <p:grpSpPr>
            <a:xfrm>
              <a:off x="18472752" y="5225982"/>
              <a:ext cx="298118" cy="226853"/>
              <a:chOff x="4729138" y="7401464"/>
              <a:chExt cx="298118" cy="226853"/>
            </a:xfrm>
          </p:grpSpPr>
          <p:cxnSp>
            <p:nvCxnSpPr>
              <p:cNvPr id="207" name="Прямая соединительная линия 206">
                <a:extLst>
                  <a:ext uri="{FF2B5EF4-FFF2-40B4-BE49-F238E27FC236}">
                    <a16:creationId xmlns:a16="http://schemas.microsoft.com/office/drawing/2014/main" id="{95B3C5E8-EB58-4D3C-A2CE-186BD35EA595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Прямая соединительная линия 207">
                <a:extLst>
                  <a:ext uri="{FF2B5EF4-FFF2-40B4-BE49-F238E27FC236}">
                    <a16:creationId xmlns:a16="http://schemas.microsoft.com/office/drawing/2014/main" id="{26C29D19-8B64-45B6-8184-0EA43195A5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9" name="Группа 208">
              <a:extLst>
                <a:ext uri="{FF2B5EF4-FFF2-40B4-BE49-F238E27FC236}">
                  <a16:creationId xmlns:a16="http://schemas.microsoft.com/office/drawing/2014/main" id="{5E3FD4F8-5AC0-4DA1-9616-56F8175272BA}"/>
                </a:ext>
              </a:extLst>
            </p:cNvPr>
            <p:cNvGrpSpPr/>
            <p:nvPr/>
          </p:nvGrpSpPr>
          <p:grpSpPr>
            <a:xfrm>
              <a:off x="18995733" y="4955351"/>
              <a:ext cx="298118" cy="226853"/>
              <a:chOff x="4729138" y="7401464"/>
              <a:chExt cx="298118" cy="226853"/>
            </a:xfrm>
          </p:grpSpPr>
          <p:cxnSp>
            <p:nvCxnSpPr>
              <p:cNvPr id="210" name="Прямая соединительная линия 209">
                <a:extLst>
                  <a:ext uri="{FF2B5EF4-FFF2-40B4-BE49-F238E27FC236}">
                    <a16:creationId xmlns:a16="http://schemas.microsoft.com/office/drawing/2014/main" id="{31777DF1-286D-490B-9233-CB68DF957336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Прямая соединительная линия 210">
                <a:extLst>
                  <a:ext uri="{FF2B5EF4-FFF2-40B4-BE49-F238E27FC236}">
                    <a16:creationId xmlns:a16="http://schemas.microsoft.com/office/drawing/2014/main" id="{94858D89-B769-4F6E-AF46-CF095D2B0B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Группа 211">
              <a:extLst>
                <a:ext uri="{FF2B5EF4-FFF2-40B4-BE49-F238E27FC236}">
                  <a16:creationId xmlns:a16="http://schemas.microsoft.com/office/drawing/2014/main" id="{A2828C47-D432-4A9E-AA17-9D97EA17BAE2}"/>
                </a:ext>
              </a:extLst>
            </p:cNvPr>
            <p:cNvGrpSpPr/>
            <p:nvPr/>
          </p:nvGrpSpPr>
          <p:grpSpPr>
            <a:xfrm>
              <a:off x="19589023" y="4687757"/>
              <a:ext cx="298118" cy="226853"/>
              <a:chOff x="4729138" y="7401464"/>
              <a:chExt cx="298118" cy="226853"/>
            </a:xfrm>
          </p:grpSpPr>
          <p:cxnSp>
            <p:nvCxnSpPr>
              <p:cNvPr id="213" name="Прямая соединительная линия 212">
                <a:extLst>
                  <a:ext uri="{FF2B5EF4-FFF2-40B4-BE49-F238E27FC236}">
                    <a16:creationId xmlns:a16="http://schemas.microsoft.com/office/drawing/2014/main" id="{613AE999-C39E-42E1-9A33-D7D8F7775B6E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Прямая соединительная линия 213">
                <a:extLst>
                  <a:ext uri="{FF2B5EF4-FFF2-40B4-BE49-F238E27FC236}">
                    <a16:creationId xmlns:a16="http://schemas.microsoft.com/office/drawing/2014/main" id="{68BE2992-B1D7-412C-95C0-3ADC7DE2AD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Группа 214">
              <a:extLst>
                <a:ext uri="{FF2B5EF4-FFF2-40B4-BE49-F238E27FC236}">
                  <a16:creationId xmlns:a16="http://schemas.microsoft.com/office/drawing/2014/main" id="{F5B66EC2-7E6A-4EA7-BBF7-6A2BE2E3478A}"/>
                </a:ext>
              </a:extLst>
            </p:cNvPr>
            <p:cNvGrpSpPr/>
            <p:nvPr/>
          </p:nvGrpSpPr>
          <p:grpSpPr>
            <a:xfrm>
              <a:off x="20071406" y="4527631"/>
              <a:ext cx="298118" cy="226853"/>
              <a:chOff x="4729138" y="7401464"/>
              <a:chExt cx="298118" cy="226853"/>
            </a:xfrm>
          </p:grpSpPr>
          <p:cxnSp>
            <p:nvCxnSpPr>
              <p:cNvPr id="216" name="Прямая соединительная линия 215">
                <a:extLst>
                  <a:ext uri="{FF2B5EF4-FFF2-40B4-BE49-F238E27FC236}">
                    <a16:creationId xmlns:a16="http://schemas.microsoft.com/office/drawing/2014/main" id="{C5403BE8-C140-459E-9E18-C38D7611C8CD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Прямая соединительная линия 216">
                <a:extLst>
                  <a:ext uri="{FF2B5EF4-FFF2-40B4-BE49-F238E27FC236}">
                    <a16:creationId xmlns:a16="http://schemas.microsoft.com/office/drawing/2014/main" id="{7F33E954-A492-4793-85B4-D6A2A5A011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8" name="Группа 217">
              <a:extLst>
                <a:ext uri="{FF2B5EF4-FFF2-40B4-BE49-F238E27FC236}">
                  <a16:creationId xmlns:a16="http://schemas.microsoft.com/office/drawing/2014/main" id="{7DEF13C2-0278-4210-BFBB-0CBCC676FB6C}"/>
                </a:ext>
              </a:extLst>
            </p:cNvPr>
            <p:cNvGrpSpPr/>
            <p:nvPr/>
          </p:nvGrpSpPr>
          <p:grpSpPr>
            <a:xfrm>
              <a:off x="20578008" y="4411220"/>
              <a:ext cx="298118" cy="226853"/>
              <a:chOff x="4729138" y="7401464"/>
              <a:chExt cx="298118" cy="226853"/>
            </a:xfrm>
          </p:grpSpPr>
          <p:cxnSp>
            <p:nvCxnSpPr>
              <p:cNvPr id="219" name="Прямая соединительная линия 218">
                <a:extLst>
                  <a:ext uri="{FF2B5EF4-FFF2-40B4-BE49-F238E27FC236}">
                    <a16:creationId xmlns:a16="http://schemas.microsoft.com/office/drawing/2014/main" id="{3D300611-A9C4-4FC7-A637-2239D4BEE6C3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Прямая соединительная линия 219">
                <a:extLst>
                  <a:ext uri="{FF2B5EF4-FFF2-40B4-BE49-F238E27FC236}">
                    <a16:creationId xmlns:a16="http://schemas.microsoft.com/office/drawing/2014/main" id="{BFD3A934-040F-4BBC-A250-3B991C29C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1" name="Группа 220">
              <a:extLst>
                <a:ext uri="{FF2B5EF4-FFF2-40B4-BE49-F238E27FC236}">
                  <a16:creationId xmlns:a16="http://schemas.microsoft.com/office/drawing/2014/main" id="{77A4250E-0F47-4E55-A53F-3F65A2B5717C}"/>
                </a:ext>
              </a:extLst>
            </p:cNvPr>
            <p:cNvGrpSpPr/>
            <p:nvPr/>
          </p:nvGrpSpPr>
          <p:grpSpPr>
            <a:xfrm>
              <a:off x="20425608" y="5114000"/>
              <a:ext cx="298118" cy="226853"/>
              <a:chOff x="4729138" y="7401464"/>
              <a:chExt cx="298118" cy="226853"/>
            </a:xfrm>
          </p:grpSpPr>
          <p:cxnSp>
            <p:nvCxnSpPr>
              <p:cNvPr id="222" name="Прямая соединительная линия 221">
                <a:extLst>
                  <a:ext uri="{FF2B5EF4-FFF2-40B4-BE49-F238E27FC236}">
                    <a16:creationId xmlns:a16="http://schemas.microsoft.com/office/drawing/2014/main" id="{9DE5A915-93DA-4E5A-BD37-7EAA7F5A1923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Прямая соединительная линия 222">
                <a:extLst>
                  <a:ext uri="{FF2B5EF4-FFF2-40B4-BE49-F238E27FC236}">
                    <a16:creationId xmlns:a16="http://schemas.microsoft.com/office/drawing/2014/main" id="{298D3997-3DF7-42BB-B7E4-2CB4AAC958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Группа 223">
              <a:extLst>
                <a:ext uri="{FF2B5EF4-FFF2-40B4-BE49-F238E27FC236}">
                  <a16:creationId xmlns:a16="http://schemas.microsoft.com/office/drawing/2014/main" id="{5FAAE0B8-C85F-49DC-BBAC-04A6D504A85D}"/>
                </a:ext>
              </a:extLst>
            </p:cNvPr>
            <p:cNvGrpSpPr/>
            <p:nvPr/>
          </p:nvGrpSpPr>
          <p:grpSpPr>
            <a:xfrm>
              <a:off x="20918426" y="4921495"/>
              <a:ext cx="298118" cy="226853"/>
              <a:chOff x="4729138" y="7401464"/>
              <a:chExt cx="298118" cy="226853"/>
            </a:xfrm>
          </p:grpSpPr>
          <p:cxnSp>
            <p:nvCxnSpPr>
              <p:cNvPr id="225" name="Прямая соединительная линия 224">
                <a:extLst>
                  <a:ext uri="{FF2B5EF4-FFF2-40B4-BE49-F238E27FC236}">
                    <a16:creationId xmlns:a16="http://schemas.microsoft.com/office/drawing/2014/main" id="{14D0FCD6-28C5-47CB-977D-7F1844474CDE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Прямая соединительная линия 225">
                <a:extLst>
                  <a:ext uri="{FF2B5EF4-FFF2-40B4-BE49-F238E27FC236}">
                    <a16:creationId xmlns:a16="http://schemas.microsoft.com/office/drawing/2014/main" id="{C5F6C7B1-4193-4D13-9DA2-53A8E28061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7" name="Группа 226">
              <a:extLst>
                <a:ext uri="{FF2B5EF4-FFF2-40B4-BE49-F238E27FC236}">
                  <a16:creationId xmlns:a16="http://schemas.microsoft.com/office/drawing/2014/main" id="{11419B24-4A7A-4DD9-9DB7-C1EEF2D7FF99}"/>
                </a:ext>
              </a:extLst>
            </p:cNvPr>
            <p:cNvGrpSpPr/>
            <p:nvPr/>
          </p:nvGrpSpPr>
          <p:grpSpPr>
            <a:xfrm>
              <a:off x="20792502" y="5346762"/>
              <a:ext cx="298118" cy="226853"/>
              <a:chOff x="4729138" y="7401464"/>
              <a:chExt cx="298118" cy="226853"/>
            </a:xfrm>
          </p:grpSpPr>
          <p:cxnSp>
            <p:nvCxnSpPr>
              <p:cNvPr id="228" name="Прямая соединительная линия 227">
                <a:extLst>
                  <a:ext uri="{FF2B5EF4-FFF2-40B4-BE49-F238E27FC236}">
                    <a16:creationId xmlns:a16="http://schemas.microsoft.com/office/drawing/2014/main" id="{064E5498-1AA8-4E7D-BBD2-D95DA167E4A6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Прямая соединительная линия 228">
                <a:extLst>
                  <a:ext uri="{FF2B5EF4-FFF2-40B4-BE49-F238E27FC236}">
                    <a16:creationId xmlns:a16="http://schemas.microsoft.com/office/drawing/2014/main" id="{BCE05962-B1D4-4EEE-8C5F-DEE74C6203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Группа 229">
              <a:extLst>
                <a:ext uri="{FF2B5EF4-FFF2-40B4-BE49-F238E27FC236}">
                  <a16:creationId xmlns:a16="http://schemas.microsoft.com/office/drawing/2014/main" id="{DBC1CF28-71C7-4457-B631-559F6713721A}"/>
                </a:ext>
              </a:extLst>
            </p:cNvPr>
            <p:cNvGrpSpPr/>
            <p:nvPr/>
          </p:nvGrpSpPr>
          <p:grpSpPr>
            <a:xfrm>
              <a:off x="21124922" y="4336767"/>
              <a:ext cx="298118" cy="226853"/>
              <a:chOff x="4729138" y="7401464"/>
              <a:chExt cx="298118" cy="226853"/>
            </a:xfrm>
          </p:grpSpPr>
          <p:cxnSp>
            <p:nvCxnSpPr>
              <p:cNvPr id="231" name="Прямая соединительная линия 230">
                <a:extLst>
                  <a:ext uri="{FF2B5EF4-FFF2-40B4-BE49-F238E27FC236}">
                    <a16:creationId xmlns:a16="http://schemas.microsoft.com/office/drawing/2014/main" id="{C0B123B0-6017-42A3-A39E-7AB3A1CE975C}"/>
                  </a:ext>
                </a:extLst>
              </p:cNvPr>
              <p:cNvCxnSpPr/>
              <p:nvPr/>
            </p:nvCxnSpPr>
            <p:spPr>
              <a:xfrm>
                <a:off x="4729138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Прямая соединительная линия 231">
                <a:extLst>
                  <a:ext uri="{FF2B5EF4-FFF2-40B4-BE49-F238E27FC236}">
                    <a16:creationId xmlns:a16="http://schemas.microsoft.com/office/drawing/2014/main" id="{5D89D2C4-3A2D-4090-8D6A-AC3D24573B2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35820" y="7401464"/>
                <a:ext cx="291436" cy="226853"/>
              </a:xfrm>
              <a:prstGeom prst="line">
                <a:avLst/>
              </a:prstGeom>
              <a:ln w="76200">
                <a:solidFill>
                  <a:srgbClr val="00FFE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415550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17756-BE4D-F858-DDFF-8F4232F24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0" descr=" ">
            <a:extLst>
              <a:ext uri="{FF2B5EF4-FFF2-40B4-BE49-F238E27FC236}">
                <a16:creationId xmlns:a16="http://schemas.microsoft.com/office/drawing/2014/main" id="{BCF0B4DF-EA5B-676A-F2C4-42820F1BC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39734" y="4362899"/>
            <a:ext cx="2452203" cy="2453416"/>
          </a:xfrm>
          <a:prstGeom prst="rect">
            <a:avLst/>
          </a:prstGeom>
        </p:spPr>
      </p:pic>
      <p:pic>
        <p:nvPicPr>
          <p:cNvPr id="26" name="Image 1" descr=" ">
            <a:extLst>
              <a:ext uri="{FF2B5EF4-FFF2-40B4-BE49-F238E27FC236}">
                <a16:creationId xmlns:a16="http://schemas.microsoft.com/office/drawing/2014/main" id="{E58918B2-76D2-0EF7-25CF-D0BA6F99F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1215" y="258258"/>
            <a:ext cx="1313105" cy="1312939"/>
          </a:xfrm>
          <a:prstGeom prst="rect">
            <a:avLst/>
          </a:prstGeom>
        </p:spPr>
      </p:pic>
      <p:sp>
        <p:nvSpPr>
          <p:cNvPr id="2" name="Shape 0">
            <a:extLst>
              <a:ext uri="{FF2B5EF4-FFF2-40B4-BE49-F238E27FC236}">
                <a16:creationId xmlns:a16="http://schemas.microsoft.com/office/drawing/2014/main" id="{5E7A7EF6-50B2-138D-986C-2A1339D3C8CE}"/>
              </a:ext>
            </a:extLst>
          </p:cNvPr>
          <p:cNvSpPr/>
          <p:nvPr/>
        </p:nvSpPr>
        <p:spPr>
          <a:xfrm>
            <a:off x="507998" y="508380"/>
            <a:ext cx="2813035" cy="40634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D36990B-F62B-59B5-00A7-A618A06EEE9D}"/>
              </a:ext>
            </a:extLst>
          </p:cNvPr>
          <p:cNvSpPr/>
          <p:nvPr/>
        </p:nvSpPr>
        <p:spPr>
          <a:xfrm>
            <a:off x="507998" y="508380"/>
            <a:ext cx="2914635" cy="50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Ход работы</a:t>
            </a:r>
            <a:endParaRPr lang="en-US" sz="24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E0E0C2F7-6A75-011F-14FB-3575745330CD}"/>
              </a:ext>
            </a:extLst>
          </p:cNvPr>
          <p:cNvSpPr/>
          <p:nvPr/>
        </p:nvSpPr>
        <p:spPr>
          <a:xfrm>
            <a:off x="507998" y="124488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FCD5DD03-9FBC-25DD-BA17-7834C67732A5}"/>
              </a:ext>
            </a:extLst>
          </p:cNvPr>
          <p:cNvSpPr/>
          <p:nvPr/>
        </p:nvSpPr>
        <p:spPr>
          <a:xfrm>
            <a:off x="2823619" y="1390915"/>
            <a:ext cx="1845724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Сбор данных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 предобработка</a:t>
            </a:r>
            <a:endParaRPr lang="en-US" sz="1600" dirty="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B295A9FC-886F-3787-7579-4B697C101BBE}"/>
              </a:ext>
            </a:extLst>
          </p:cNvPr>
          <p:cNvSpPr/>
          <p:nvPr/>
        </p:nvSpPr>
        <p:spPr>
          <a:xfrm>
            <a:off x="507998" y="2552814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EAAB95E-B643-FDE1-E417-AB87BA21BE10}"/>
              </a:ext>
            </a:extLst>
          </p:cNvPr>
          <p:cNvSpPr/>
          <p:nvPr/>
        </p:nvSpPr>
        <p:spPr>
          <a:xfrm>
            <a:off x="2922043" y="2698845"/>
            <a:ext cx="1648875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Выбор методов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и параметров</a:t>
            </a:r>
            <a:endParaRPr lang="en-US" sz="1600" dirty="0"/>
          </a:p>
        </p:txBody>
      </p:sp>
      <p:sp>
        <p:nvSpPr>
          <p:cNvPr id="8" name="Shape 6">
            <a:extLst>
              <a:ext uri="{FF2B5EF4-FFF2-40B4-BE49-F238E27FC236}">
                <a16:creationId xmlns:a16="http://schemas.microsoft.com/office/drawing/2014/main" id="{751DDCA3-3516-FF81-9E1D-323715CAE377}"/>
              </a:ext>
            </a:extLst>
          </p:cNvPr>
          <p:cNvSpPr/>
          <p:nvPr/>
        </p:nvSpPr>
        <p:spPr>
          <a:xfrm>
            <a:off x="507998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807FFCB4-1986-A7EF-EBA1-5862D2773EF2}"/>
              </a:ext>
            </a:extLst>
          </p:cNvPr>
          <p:cNvSpPr/>
          <p:nvPr/>
        </p:nvSpPr>
        <p:spPr>
          <a:xfrm>
            <a:off x="1461551" y="4133758"/>
            <a:ext cx="1077378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Обучение</a:t>
            </a:r>
            <a:endParaRPr lang="en-US" sz="16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A2F3B1F8-4EF6-787E-DC23-6EF9F69C482F}"/>
              </a:ext>
            </a:extLst>
          </p:cNvPr>
          <p:cNvSpPr/>
          <p:nvPr/>
        </p:nvSpPr>
        <p:spPr>
          <a:xfrm>
            <a:off x="4000480" y="3860744"/>
            <a:ext cx="2984484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6D199027-F765-6549-8D87-3BD03274D365}"/>
              </a:ext>
            </a:extLst>
          </p:cNvPr>
          <p:cNvSpPr/>
          <p:nvPr/>
        </p:nvSpPr>
        <p:spPr>
          <a:xfrm>
            <a:off x="4992133" y="4006775"/>
            <a:ext cx="1001178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Оценка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Regular" pitchFamily="34" charset="0"/>
                <a:ea typeface="Styrene A LC Regular" pitchFamily="34" charset="-122"/>
                <a:cs typeface="Styrene A LC Regular" pitchFamily="34" charset="-120"/>
              </a:rPr>
              <a:t>качества</a:t>
            </a:r>
            <a:endParaRPr lang="en-US" sz="1600" dirty="0"/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AC8024C2-015E-84E7-67C2-CCD9D92156D1}"/>
              </a:ext>
            </a:extLst>
          </p:cNvPr>
          <p:cNvSpPr/>
          <p:nvPr/>
        </p:nvSpPr>
        <p:spPr>
          <a:xfrm>
            <a:off x="507998" y="5168673"/>
            <a:ext cx="6476966" cy="799996"/>
          </a:xfrm>
          <a:prstGeom prst="roundRect">
            <a:avLst>
              <a:gd name="adj" fmla="val 18286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B0E7EE76-57C9-3B2C-3F60-6868F9642F13}"/>
              </a:ext>
            </a:extLst>
          </p:cNvPr>
          <p:cNvSpPr/>
          <p:nvPr/>
        </p:nvSpPr>
        <p:spPr>
          <a:xfrm>
            <a:off x="3122067" y="5441688"/>
            <a:ext cx="1248827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FF0000"/>
                </a:solidFill>
                <a:latin typeface="Styrene A LC Bold" pitchFamily="34" charset="0"/>
                <a:ea typeface="Styrene A LC Bold" pitchFamily="34" charset="-122"/>
                <a:cs typeface="Styrene A LC Bold" pitchFamily="34" charset="-120"/>
              </a:rPr>
              <a:t>Внедрение</a:t>
            </a:r>
            <a:endParaRPr lang="en-US" sz="1600" dirty="0">
              <a:solidFill>
                <a:srgbClr val="FF0000"/>
              </a:solidFill>
            </a:endParaRPr>
          </a:p>
        </p:txBody>
      </p:sp>
      <p:pic>
        <p:nvPicPr>
          <p:cNvPr id="14" name="Image 0" descr=" ">
            <a:extLst>
              <a:ext uri="{FF2B5EF4-FFF2-40B4-BE49-F238E27FC236}">
                <a16:creationId xmlns:a16="http://schemas.microsoft.com/office/drawing/2014/main" id="{4FB8884D-6B28-754E-DDA8-35578B9C5F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77636" y="2044880"/>
            <a:ext cx="204389" cy="521798"/>
          </a:xfrm>
          <a:prstGeom prst="rect">
            <a:avLst/>
          </a:prstGeom>
        </p:spPr>
      </p:pic>
      <p:pic>
        <p:nvPicPr>
          <p:cNvPr id="15" name="Image 1" descr=" ">
            <a:extLst>
              <a:ext uri="{FF2B5EF4-FFF2-40B4-BE49-F238E27FC236}">
                <a16:creationId xmlns:a16="http://schemas.microsoft.com/office/drawing/2014/main" id="{925929FB-85B3-FD31-8C62-EFA333A134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63144" y="3352810"/>
            <a:ext cx="204389" cy="521798"/>
          </a:xfrm>
          <a:prstGeom prst="rect">
            <a:avLst/>
          </a:prstGeom>
        </p:spPr>
      </p:pic>
      <p:pic>
        <p:nvPicPr>
          <p:cNvPr id="16" name="Image 2" descr=" ">
            <a:extLst>
              <a:ext uri="{FF2B5EF4-FFF2-40B4-BE49-F238E27FC236}">
                <a16:creationId xmlns:a16="http://schemas.microsoft.com/office/drawing/2014/main" id="{1D254107-98D1-2D03-F264-CB2E49C879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2482" y="4158585"/>
            <a:ext cx="521888" cy="204314"/>
          </a:xfrm>
          <a:prstGeom prst="rect">
            <a:avLst/>
          </a:prstGeom>
        </p:spPr>
      </p:pic>
      <p:pic>
        <p:nvPicPr>
          <p:cNvPr id="17" name="Image 3" descr=" ">
            <a:extLst>
              <a:ext uri="{FF2B5EF4-FFF2-40B4-BE49-F238E27FC236}">
                <a16:creationId xmlns:a16="http://schemas.microsoft.com/office/drawing/2014/main" id="{3CEA1CD0-C0DE-572F-517F-3C40640A6F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71074" y="2850655"/>
            <a:ext cx="2345519" cy="1423951"/>
          </a:xfrm>
          <a:prstGeom prst="rect">
            <a:avLst/>
          </a:prstGeom>
        </p:spPr>
      </p:pic>
      <p:pic>
        <p:nvPicPr>
          <p:cNvPr id="18" name="Image 4" descr=" ">
            <a:extLst>
              <a:ext uri="{FF2B5EF4-FFF2-40B4-BE49-F238E27FC236}">
                <a16:creationId xmlns:a16="http://schemas.microsoft.com/office/drawing/2014/main" id="{9621E622-747F-3DF6-06CC-41F9318FFC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1074" y="4246878"/>
            <a:ext cx="2345519" cy="1423951"/>
          </a:xfrm>
          <a:prstGeom prst="rect">
            <a:avLst/>
          </a:prstGeom>
        </p:spPr>
      </p:pic>
      <p:sp>
        <p:nvSpPr>
          <p:cNvPr id="19" name="Shape 12">
            <a:extLst>
              <a:ext uri="{FF2B5EF4-FFF2-40B4-BE49-F238E27FC236}">
                <a16:creationId xmlns:a16="http://schemas.microsoft.com/office/drawing/2014/main" id="{801FAAA9-B794-C609-18C3-AD8ED1AE3ADD}"/>
              </a:ext>
            </a:extLst>
          </p:cNvPr>
          <p:cNvSpPr/>
          <p:nvPr/>
        </p:nvSpPr>
        <p:spPr>
          <a:xfrm>
            <a:off x="7321512" y="4082965"/>
            <a:ext cx="1441442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E37ED6CA-C54E-7CC0-5526-0CC00F28A985}"/>
              </a:ext>
            </a:extLst>
          </p:cNvPr>
          <p:cNvSpPr/>
          <p:nvPr/>
        </p:nvSpPr>
        <p:spPr>
          <a:xfrm>
            <a:off x="7338446" y="4133758"/>
            <a:ext cx="1407576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Всё хорошо?</a:t>
            </a:r>
            <a:endParaRPr lang="en-US" sz="1600" dirty="0"/>
          </a:p>
        </p:txBody>
      </p:sp>
      <p:sp>
        <p:nvSpPr>
          <p:cNvPr id="21" name="Shape 14">
            <a:extLst>
              <a:ext uri="{FF2B5EF4-FFF2-40B4-BE49-F238E27FC236}">
                <a16:creationId xmlns:a16="http://schemas.microsoft.com/office/drawing/2014/main" id="{3C4ECD60-1C4A-525C-A932-31EEBEBE91CF}"/>
              </a:ext>
            </a:extLst>
          </p:cNvPr>
          <p:cNvSpPr/>
          <p:nvPr/>
        </p:nvSpPr>
        <p:spPr>
          <a:xfrm>
            <a:off x="9099503" y="4813120"/>
            <a:ext cx="406398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5E11DE7C-16CE-3D54-98FB-66C9A58FD036}"/>
              </a:ext>
            </a:extLst>
          </p:cNvPr>
          <p:cNvSpPr/>
          <p:nvPr/>
        </p:nvSpPr>
        <p:spPr>
          <a:xfrm>
            <a:off x="9116436" y="4863913"/>
            <a:ext cx="3725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Да</a:t>
            </a:r>
            <a:endParaRPr lang="en-US" sz="1600" dirty="0"/>
          </a:p>
        </p:txBody>
      </p:sp>
      <p:sp>
        <p:nvSpPr>
          <p:cNvPr id="23" name="Shape 16">
            <a:extLst>
              <a:ext uri="{FF2B5EF4-FFF2-40B4-BE49-F238E27FC236}">
                <a16:creationId xmlns:a16="http://schemas.microsoft.com/office/drawing/2014/main" id="{63E841EF-0921-BE53-A8CB-8AD7BE1D0070}"/>
              </a:ext>
            </a:extLst>
          </p:cNvPr>
          <p:cNvSpPr/>
          <p:nvPr/>
        </p:nvSpPr>
        <p:spPr>
          <a:xfrm>
            <a:off x="8997904" y="3429000"/>
            <a:ext cx="507997" cy="355554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45F16E8C-C3CA-425E-17CE-80FBF6DB0DB2}"/>
              </a:ext>
            </a:extLst>
          </p:cNvPr>
          <p:cNvSpPr/>
          <p:nvPr/>
        </p:nvSpPr>
        <p:spPr>
          <a:xfrm>
            <a:off x="9014837" y="3479793"/>
            <a:ext cx="47413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Нет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72375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Аттестация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5516D7-D2F4-0C0E-343C-92F94AD13666}"/>
              </a:ext>
            </a:extLst>
          </p:cNvPr>
          <p:cNvSpPr txBox="1"/>
          <p:nvPr/>
        </p:nvSpPr>
        <p:spPr>
          <a:xfrm>
            <a:off x="310551" y="1558670"/>
            <a:ext cx="78414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Д</a:t>
            </a:r>
            <a:r>
              <a:rPr lang="en-US" sz="2800" b="1" dirty="0"/>
              <a:t>омашнее задание</a:t>
            </a:r>
            <a:r>
              <a:rPr lang="ru-RU" sz="2800" b="1" dirty="0"/>
              <a:t> – </a:t>
            </a:r>
            <a:r>
              <a:rPr lang="ru-RU" sz="2800" b="1" dirty="0">
                <a:solidFill>
                  <a:srgbClr val="0070C0"/>
                </a:solidFill>
              </a:rPr>
              <a:t>50 баллов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Промежуточная аттестация – </a:t>
            </a:r>
            <a:r>
              <a:rPr lang="ru-RU" sz="2800" b="1" dirty="0">
                <a:solidFill>
                  <a:srgbClr val="0070C0"/>
                </a:solidFill>
              </a:rPr>
              <a:t>20 баллов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Итоговая аттестация – </a:t>
            </a:r>
            <a:r>
              <a:rPr lang="ru-RU" sz="2800" b="1" dirty="0">
                <a:solidFill>
                  <a:srgbClr val="0070C0"/>
                </a:solidFill>
              </a:rPr>
              <a:t>20 баллов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1" dirty="0"/>
              <a:t>А</a:t>
            </a:r>
            <a:r>
              <a:rPr lang="en-US" sz="2800" b="1" dirty="0"/>
              <a:t>ктивность на занятиях</a:t>
            </a:r>
            <a:r>
              <a:rPr lang="ru-RU" sz="2800" b="1" dirty="0"/>
              <a:t> – </a:t>
            </a:r>
            <a:r>
              <a:rPr lang="ru-RU" sz="2800" b="1" dirty="0">
                <a:solidFill>
                  <a:srgbClr val="0070C0"/>
                </a:solidFill>
              </a:rPr>
              <a:t>10 баллов </a:t>
            </a:r>
            <a:endParaRPr lang="en-US" sz="2800" b="1" dirty="0">
              <a:solidFill>
                <a:srgbClr val="0070C0"/>
              </a:solidFill>
            </a:endParaRPr>
          </a:p>
          <a:p>
            <a:endParaRPr lang="en-US" sz="2800" b="1" dirty="0">
              <a:solidFill>
                <a:srgbClr val="00B0F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121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0"/>
            <a:ext cx="11176005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Внедрение</a:t>
            </a:r>
          </a:p>
        </p:txBody>
      </p:sp>
      <p:pic>
        <p:nvPicPr>
          <p:cNvPr id="7" name="Image 0" descr=" ">
            <a:extLst>
              <a:ext uri="{FF2B5EF4-FFF2-40B4-BE49-F238E27FC236}">
                <a16:creationId xmlns:a16="http://schemas.microsoft.com/office/drawing/2014/main" id="{892F2EC9-13E4-4B94-932F-2A2BF5A01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7997" y="1067108"/>
            <a:ext cx="234397" cy="288171"/>
          </a:xfrm>
          <a:prstGeom prst="rect">
            <a:avLst/>
          </a:prstGeom>
        </p:spPr>
      </p:pic>
      <p:sp>
        <p:nvSpPr>
          <p:cNvPr id="8" name="Text 9">
            <a:extLst>
              <a:ext uri="{FF2B5EF4-FFF2-40B4-BE49-F238E27FC236}">
                <a16:creationId xmlns:a16="http://schemas.microsoft.com/office/drawing/2014/main" id="{88A7A09E-384B-4052-8929-3985C492F49E}"/>
              </a:ext>
            </a:extLst>
          </p:cNvPr>
          <p:cNvSpPr/>
          <p:nvPr/>
        </p:nvSpPr>
        <p:spPr>
          <a:xfrm>
            <a:off x="965901" y="1103082"/>
            <a:ext cx="560556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Модель как услуга</a:t>
            </a:r>
            <a:endParaRPr lang="en-US" b="1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</a:t>
            </a:r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9FE3CBAD-AEE8-42E5-BDA7-B611A02AE3A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700" y="1879802"/>
          <a:ext cx="579685" cy="106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5" imgW="1605077" imgH="2959933" progId="CorelDraw.Graphic.25">
                  <p:embed/>
                </p:oleObj>
              </mc:Choice>
              <mc:Fallback>
                <p:oleObj name="CorelDRAW" r:id="rId5" imgW="1605077" imgH="2959933" progId="CorelDraw.Graphic.25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9FE3CBAD-AEE8-42E5-BDA7-B611A02AE3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0700" y="1879802"/>
                        <a:ext cx="579685" cy="1069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DE515117-9E22-4A2A-2B04-5D7D4468CA36}"/>
              </a:ext>
            </a:extLst>
          </p:cNvPr>
          <p:cNvGrpSpPr/>
          <p:nvPr/>
        </p:nvGrpSpPr>
        <p:grpSpPr>
          <a:xfrm>
            <a:off x="1307056" y="1772651"/>
            <a:ext cx="2011455" cy="1593875"/>
            <a:chOff x="3023779" y="3533759"/>
            <a:chExt cx="2824192" cy="2237888"/>
          </a:xfrm>
        </p:grpSpPr>
        <p:graphicFrame>
          <p:nvGraphicFramePr>
            <p:cNvPr id="6" name="Объект 5">
              <a:extLst>
                <a:ext uri="{FF2B5EF4-FFF2-40B4-BE49-F238E27FC236}">
                  <a16:creationId xmlns:a16="http://schemas.microsoft.com/office/drawing/2014/main" id="{E107E33F-9265-4FC8-9A46-16AA7C7A98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06801" y="3533759"/>
            <a:ext cx="2360585" cy="14948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orelDRAW" r:id="rId7" imgW="2662733" imgH="1685555" progId="CorelDraw.Graphic.25">
                    <p:embed/>
                  </p:oleObj>
                </mc:Choice>
                <mc:Fallback>
                  <p:oleObj name="CorelDRAW" r:id="rId7" imgW="2662733" imgH="1685555" progId="CorelDraw.Graphic.25">
                    <p:embed/>
                    <p:pic>
                      <p:nvPicPr>
                        <p:cNvPr id="6" name="Объект 5">
                          <a:extLst>
                            <a:ext uri="{FF2B5EF4-FFF2-40B4-BE49-F238E27FC236}">
                              <a16:creationId xmlns:a16="http://schemas.microsoft.com/office/drawing/2014/main" id="{E107E33F-9265-4FC8-9A46-16AA7C7A98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3306801" y="3533759"/>
                          <a:ext cx="2360585" cy="1494896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5" name="Прямая со стрелкой 4">
              <a:extLst>
                <a:ext uri="{FF2B5EF4-FFF2-40B4-BE49-F238E27FC236}">
                  <a16:creationId xmlns:a16="http://schemas.microsoft.com/office/drawing/2014/main" id="{A8AAC272-0E11-45B7-A5D9-9F96D5F50AB5}"/>
                </a:ext>
              </a:extLst>
            </p:cNvPr>
            <p:cNvCxnSpPr/>
            <p:nvPr/>
          </p:nvCxnSpPr>
          <p:spPr>
            <a:xfrm>
              <a:off x="3126217" y="4162367"/>
              <a:ext cx="2721754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Прямая со стрелкой 11">
              <a:extLst>
                <a:ext uri="{FF2B5EF4-FFF2-40B4-BE49-F238E27FC236}">
                  <a16:creationId xmlns:a16="http://schemas.microsoft.com/office/drawing/2014/main" id="{24348302-561D-4590-8A0D-0C4F8E572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6217" y="4661901"/>
              <a:ext cx="2721754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9">
              <a:extLst>
                <a:ext uri="{FF2B5EF4-FFF2-40B4-BE49-F238E27FC236}">
                  <a16:creationId xmlns:a16="http://schemas.microsoft.com/office/drawing/2014/main" id="{1D3F2413-C07D-4BD0-8507-951E0EF21CF4}"/>
                </a:ext>
              </a:extLst>
            </p:cNvPr>
            <p:cNvSpPr/>
            <p:nvPr/>
          </p:nvSpPr>
          <p:spPr>
            <a:xfrm>
              <a:off x="3023779" y="5128180"/>
              <a:ext cx="2721754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en-US" b="1" kern="0" spc="-64" dirty="0">
                  <a:solidFill>
                    <a:srgbClr val="888888"/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WEB</a:t>
              </a:r>
              <a:endParaRPr lang="ru-RU" b="1" kern="0" spc="-64" dirty="0">
                <a:solidFill>
                  <a:srgbClr val="888888"/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6EF86C5-93FB-FB54-D58B-991BC8CD5A19}"/>
              </a:ext>
            </a:extLst>
          </p:cNvPr>
          <p:cNvGrpSpPr/>
          <p:nvPr/>
        </p:nvGrpSpPr>
        <p:grpSpPr>
          <a:xfrm>
            <a:off x="6140643" y="1865951"/>
            <a:ext cx="1943396" cy="1449914"/>
            <a:chOff x="9193891" y="3506422"/>
            <a:chExt cx="2728634" cy="2035761"/>
          </a:xfrm>
        </p:grpSpPr>
        <p:cxnSp>
          <p:nvCxnSpPr>
            <p:cNvPr id="17" name="Прямая со стрелкой 16">
              <a:extLst>
                <a:ext uri="{FF2B5EF4-FFF2-40B4-BE49-F238E27FC236}">
                  <a16:creationId xmlns:a16="http://schemas.microsoft.com/office/drawing/2014/main" id="{22BB02B3-D8F3-4B03-927C-CBEF73050BE7}"/>
                </a:ext>
              </a:extLst>
            </p:cNvPr>
            <p:cNvCxnSpPr/>
            <p:nvPr/>
          </p:nvCxnSpPr>
          <p:spPr>
            <a:xfrm>
              <a:off x="9200771" y="4162367"/>
              <a:ext cx="2721754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Прямая со стрелкой 17">
              <a:extLst>
                <a:ext uri="{FF2B5EF4-FFF2-40B4-BE49-F238E27FC236}">
                  <a16:creationId xmlns:a16="http://schemas.microsoft.com/office/drawing/2014/main" id="{2832F945-C082-4697-BB5B-0C7149D607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0771" y="4661901"/>
              <a:ext cx="2721754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 9">
              <a:extLst>
                <a:ext uri="{FF2B5EF4-FFF2-40B4-BE49-F238E27FC236}">
                  <a16:creationId xmlns:a16="http://schemas.microsoft.com/office/drawing/2014/main" id="{2096F0FE-2637-4D4E-A119-AD39824241EB}"/>
                </a:ext>
              </a:extLst>
            </p:cNvPr>
            <p:cNvSpPr/>
            <p:nvPr/>
          </p:nvSpPr>
          <p:spPr>
            <a:xfrm>
              <a:off x="9193891" y="3506422"/>
              <a:ext cx="2721754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ct val="90000"/>
                </a:lnSpc>
              </a:pPr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Входные данные</a:t>
              </a:r>
            </a:p>
          </p:txBody>
        </p:sp>
        <p:sp>
          <p:nvSpPr>
            <p:cNvPr id="20" name="Text 9">
              <a:extLst>
                <a:ext uri="{FF2B5EF4-FFF2-40B4-BE49-F238E27FC236}">
                  <a16:creationId xmlns:a16="http://schemas.microsoft.com/office/drawing/2014/main" id="{76C03D32-3D07-447E-A513-2A43DC0B460F}"/>
                </a:ext>
              </a:extLst>
            </p:cNvPr>
            <p:cNvSpPr/>
            <p:nvPr/>
          </p:nvSpPr>
          <p:spPr>
            <a:xfrm>
              <a:off x="9193891" y="4898716"/>
              <a:ext cx="2721754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Прогноз</a:t>
              </a:r>
            </a:p>
          </p:txBody>
        </p:sp>
      </p:grp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598BE0F-419D-4DDF-AE2C-80F739112BCF}"/>
              </a:ext>
            </a:extLst>
          </p:cNvPr>
          <p:cNvSpPr/>
          <p:nvPr/>
        </p:nvSpPr>
        <p:spPr>
          <a:xfrm>
            <a:off x="8427988" y="1752928"/>
            <a:ext cx="2715254" cy="1461859"/>
          </a:xfrm>
          <a:prstGeom prst="roundRect">
            <a:avLst>
              <a:gd name="adj" fmla="val 13087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1" name="Text 9">
            <a:extLst>
              <a:ext uri="{FF2B5EF4-FFF2-40B4-BE49-F238E27FC236}">
                <a16:creationId xmlns:a16="http://schemas.microsoft.com/office/drawing/2014/main" id="{69498602-3EE2-49D1-9E25-14EC2B4BE28B}"/>
              </a:ext>
            </a:extLst>
          </p:cNvPr>
          <p:cNvSpPr/>
          <p:nvPr/>
        </p:nvSpPr>
        <p:spPr>
          <a:xfrm>
            <a:off x="8432887" y="1940621"/>
            <a:ext cx="2710355" cy="458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WEB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-СЕРВИС</a:t>
            </a:r>
          </a:p>
        </p:txBody>
      </p:sp>
      <p:sp>
        <p:nvSpPr>
          <p:cNvPr id="10" name="Куб 9">
            <a:extLst>
              <a:ext uri="{FF2B5EF4-FFF2-40B4-BE49-F238E27FC236}">
                <a16:creationId xmlns:a16="http://schemas.microsoft.com/office/drawing/2014/main" id="{E0118B5E-AEF8-47E0-9CDD-E24E68183354}"/>
              </a:ext>
            </a:extLst>
          </p:cNvPr>
          <p:cNvSpPr/>
          <p:nvPr/>
        </p:nvSpPr>
        <p:spPr>
          <a:xfrm>
            <a:off x="8940551" y="2341995"/>
            <a:ext cx="1818942" cy="678452"/>
          </a:xfrm>
          <a:prstGeom prst="cube">
            <a:avLst/>
          </a:prstGeom>
          <a:solidFill>
            <a:srgbClr val="00FFE8"/>
          </a:solidFill>
          <a:ln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</a:rPr>
              <a:t>ML Model</a:t>
            </a:r>
            <a:endParaRPr lang="ru-RU" sz="1600" b="1" kern="0" spc="-64" dirty="0">
              <a:solidFill>
                <a:srgbClr val="000000">
                  <a:alpha val="100000"/>
                </a:srgbClr>
              </a:solidFill>
              <a:ea typeface="Styrene A LC Medium" pitchFamily="34" charset="-122"/>
            </a:endParaRPr>
          </a:p>
        </p:txBody>
      </p:sp>
      <p:sp>
        <p:nvSpPr>
          <p:cNvPr id="25" name="Text 9">
            <a:extLst>
              <a:ext uri="{FF2B5EF4-FFF2-40B4-BE49-F238E27FC236}">
                <a16:creationId xmlns:a16="http://schemas.microsoft.com/office/drawing/2014/main" id="{A252F804-62BB-4B74-A193-5FEA198A20C6}"/>
              </a:ext>
            </a:extLst>
          </p:cNvPr>
          <p:cNvSpPr/>
          <p:nvPr/>
        </p:nvSpPr>
        <p:spPr>
          <a:xfrm>
            <a:off x="938313" y="3759050"/>
            <a:ext cx="560556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Модель как зависимость</a:t>
            </a:r>
            <a:endParaRPr lang="en-US" b="1" kern="0" spc="-64" dirty="0">
              <a:solidFill>
                <a:srgbClr val="000000">
                  <a:alpha val="100000"/>
                </a:srgbClr>
              </a:solidFill>
              <a:latin typeface="Styrene A LC Bold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</a:t>
            </a:r>
          </a:p>
        </p:txBody>
      </p:sp>
      <p:pic>
        <p:nvPicPr>
          <p:cNvPr id="24" name="Image 0" descr=" ">
            <a:extLst>
              <a:ext uri="{FF2B5EF4-FFF2-40B4-BE49-F238E27FC236}">
                <a16:creationId xmlns:a16="http://schemas.microsoft.com/office/drawing/2014/main" id="{3538A2BD-E21E-4D62-A29E-B8FB872E2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09" y="3720955"/>
            <a:ext cx="234397" cy="288171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2FAD8863-46C5-51C7-7278-7DACCF8B6006}"/>
              </a:ext>
            </a:extLst>
          </p:cNvPr>
          <p:cNvGrpSpPr/>
          <p:nvPr/>
        </p:nvGrpSpPr>
        <p:grpSpPr>
          <a:xfrm>
            <a:off x="480409" y="4399429"/>
            <a:ext cx="3857393" cy="1617331"/>
            <a:chOff x="1429798" y="8799111"/>
            <a:chExt cx="7715790" cy="3235084"/>
          </a:xfrm>
        </p:grpSpPr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69C80DDB-A7C5-40EA-9298-F150C3719E17}"/>
                </a:ext>
              </a:extLst>
            </p:cNvPr>
            <p:cNvSpPr/>
            <p:nvPr/>
          </p:nvSpPr>
          <p:spPr>
            <a:xfrm>
              <a:off x="1429798" y="8799111"/>
              <a:ext cx="7715790" cy="3235084"/>
            </a:xfrm>
            <a:prstGeom prst="roundRect">
              <a:avLst>
                <a:gd name="adj" fmla="val 8187"/>
              </a:avLst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29" name="Text 9">
              <a:extLst>
                <a:ext uri="{FF2B5EF4-FFF2-40B4-BE49-F238E27FC236}">
                  <a16:creationId xmlns:a16="http://schemas.microsoft.com/office/drawing/2014/main" id="{C00A67A1-9242-464E-AA45-B107FB9774A6}"/>
                </a:ext>
              </a:extLst>
            </p:cNvPr>
            <p:cNvSpPr/>
            <p:nvPr/>
          </p:nvSpPr>
          <p:spPr>
            <a:xfrm>
              <a:off x="1820448" y="8816840"/>
              <a:ext cx="3071033" cy="910797"/>
            </a:xfrm>
            <a:prstGeom prst="roundRect">
              <a:avLst>
                <a:gd name="adj" fmla="val 50000"/>
              </a:avLst>
            </a:prstGeom>
            <a:noFill/>
            <a:ln>
              <a:noFill/>
            </a:ln>
          </p:spPr>
          <p:txBody>
            <a:bodyPr wrap="square" lIns="0" tIns="0" rIns="0" bIns="0" rtlCol="0" anchor="ctr"/>
            <a:lstStyle/>
            <a:p>
              <a:r>
                <a:rPr lang="ru-RU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Приложение</a:t>
              </a:r>
            </a:p>
          </p:txBody>
        </p:sp>
        <p:sp>
          <p:nvSpPr>
            <p:cNvPr id="30" name="Text 9">
              <a:extLst>
                <a:ext uri="{FF2B5EF4-FFF2-40B4-BE49-F238E27FC236}">
                  <a16:creationId xmlns:a16="http://schemas.microsoft.com/office/drawing/2014/main" id="{51B020EC-A101-4101-89A9-5CB97EB515AE}"/>
                </a:ext>
              </a:extLst>
            </p:cNvPr>
            <p:cNvSpPr/>
            <p:nvPr/>
          </p:nvSpPr>
          <p:spPr>
            <a:xfrm>
              <a:off x="1860322" y="10142060"/>
              <a:ext cx="2037017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 defTabSz="457109">
                <a:lnSpc>
                  <a:spcPct val="90000"/>
                </a:lnSpc>
                <a:defRPr/>
              </a:pPr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Входные данные</a:t>
              </a:r>
            </a:p>
          </p:txBody>
        </p:sp>
        <p:sp>
          <p:nvSpPr>
            <p:cNvPr id="31" name="Text 9">
              <a:extLst>
                <a:ext uri="{FF2B5EF4-FFF2-40B4-BE49-F238E27FC236}">
                  <a16:creationId xmlns:a16="http://schemas.microsoft.com/office/drawing/2014/main" id="{4ECB7AB6-424C-409B-A449-A3A8EBD9DC99}"/>
                </a:ext>
              </a:extLst>
            </p:cNvPr>
            <p:cNvSpPr/>
            <p:nvPr/>
          </p:nvSpPr>
          <p:spPr>
            <a:xfrm>
              <a:off x="6899327" y="9831876"/>
              <a:ext cx="2017659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ru-RU" sz="1600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Прогноз</a:t>
              </a:r>
            </a:p>
          </p:txBody>
        </p:sp>
        <p:sp>
          <p:nvSpPr>
            <p:cNvPr id="32" name="Куб 31">
              <a:extLst>
                <a:ext uri="{FF2B5EF4-FFF2-40B4-BE49-F238E27FC236}">
                  <a16:creationId xmlns:a16="http://schemas.microsoft.com/office/drawing/2014/main" id="{8B254C20-1BD4-4F5B-92CA-BF5DC0D3A190}"/>
                </a:ext>
              </a:extLst>
            </p:cNvPr>
            <p:cNvSpPr/>
            <p:nvPr/>
          </p:nvSpPr>
          <p:spPr>
            <a:xfrm>
              <a:off x="4134805" y="10488730"/>
              <a:ext cx="2553894" cy="952584"/>
            </a:xfrm>
            <a:prstGeom prst="cube">
              <a:avLst/>
            </a:prstGeom>
            <a:solidFill>
              <a:srgbClr val="00FFE8"/>
            </a:solidFill>
            <a:ln>
              <a:solidFill>
                <a:srgbClr val="8888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</a:rPr>
                <a:t>ML Model</a:t>
              </a:r>
              <a:endParaRPr lang="ru-RU" sz="1600" b="1" kern="0" spc="-64" dirty="0">
                <a:solidFill>
                  <a:srgbClr val="000000">
                    <a:alpha val="100000"/>
                  </a:srgbClr>
                </a:solidFill>
                <a:ea typeface="Styrene A LC Medium" pitchFamily="34" charset="-122"/>
              </a:endParaRPr>
            </a:p>
          </p:txBody>
        </p:sp>
        <p:sp>
          <p:nvSpPr>
            <p:cNvPr id="39" name="Дуга 38">
              <a:extLst>
                <a:ext uri="{FF2B5EF4-FFF2-40B4-BE49-F238E27FC236}">
                  <a16:creationId xmlns:a16="http://schemas.microsoft.com/office/drawing/2014/main" id="{A8E359C5-977D-4A54-BC73-B1666D975DF2}"/>
                </a:ext>
              </a:extLst>
            </p:cNvPr>
            <p:cNvSpPr/>
            <p:nvPr/>
          </p:nvSpPr>
          <p:spPr>
            <a:xfrm rot="9124399">
              <a:off x="2746601" y="10206070"/>
              <a:ext cx="1528792" cy="1048514"/>
            </a:xfrm>
            <a:prstGeom prst="arc">
              <a:avLst>
                <a:gd name="adj1" fmla="val 14595528"/>
                <a:gd name="adj2" fmla="val 285374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42" name="Дуга 41">
              <a:extLst>
                <a:ext uri="{FF2B5EF4-FFF2-40B4-BE49-F238E27FC236}">
                  <a16:creationId xmlns:a16="http://schemas.microsoft.com/office/drawing/2014/main" id="{47AE7B98-72EB-479A-B21E-5E3000B6227E}"/>
                </a:ext>
              </a:extLst>
            </p:cNvPr>
            <p:cNvSpPr/>
            <p:nvPr/>
          </p:nvSpPr>
          <p:spPr>
            <a:xfrm rot="672788" flipH="1">
              <a:off x="5819362" y="9972938"/>
              <a:ext cx="1528792" cy="1048514"/>
            </a:xfrm>
            <a:prstGeom prst="arc">
              <a:avLst>
                <a:gd name="adj1" fmla="val 14595528"/>
                <a:gd name="adj2" fmla="val 285374"/>
              </a:avLst>
            </a:prstGeom>
            <a:ln w="762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E8D5D8-DB32-E20E-EBA4-30FA22102C6E}"/>
              </a:ext>
            </a:extLst>
          </p:cNvPr>
          <p:cNvGrpSpPr/>
          <p:nvPr/>
        </p:nvGrpSpPr>
        <p:grpSpPr>
          <a:xfrm>
            <a:off x="4956008" y="3759050"/>
            <a:ext cx="6063473" cy="357666"/>
            <a:chOff x="11122248" y="7518185"/>
            <a:chExt cx="12128525" cy="715425"/>
          </a:xfrm>
        </p:grpSpPr>
        <p:pic>
          <p:nvPicPr>
            <p:cNvPr id="51" name="Image 0" descr=" ">
              <a:extLst>
                <a:ext uri="{FF2B5EF4-FFF2-40B4-BE49-F238E27FC236}">
                  <a16:creationId xmlns:a16="http://schemas.microsoft.com/office/drawing/2014/main" id="{2AFE50CA-78C1-4E69-9562-D7B13377A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22248" y="7518185"/>
              <a:ext cx="468855" cy="576418"/>
            </a:xfrm>
            <a:prstGeom prst="rect">
              <a:avLst/>
            </a:prstGeom>
          </p:spPr>
        </p:pic>
        <p:sp>
          <p:nvSpPr>
            <p:cNvPr id="52" name="Text 9">
              <a:extLst>
                <a:ext uri="{FF2B5EF4-FFF2-40B4-BE49-F238E27FC236}">
                  <a16:creationId xmlns:a16="http://schemas.microsoft.com/office/drawing/2014/main" id="{DBD1F217-6E20-4D93-AEB6-A74A01E28410}"/>
                </a:ext>
              </a:extLst>
            </p:cNvPr>
            <p:cNvSpPr/>
            <p:nvPr/>
          </p:nvSpPr>
          <p:spPr>
            <a:xfrm>
              <a:off x="12038175" y="7590143"/>
              <a:ext cx="11212598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>
                <a:lnSpc>
                  <a:spcPts val="2000"/>
                </a:lnSpc>
              </a:pPr>
              <a:r>
                <a:rPr lang="ru-RU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Предварительный расчёт</a:t>
              </a:r>
              <a:endParaRPr lang="en-US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endParaRPr>
            </a:p>
            <a:p>
              <a:pPr>
                <a:lnSpc>
                  <a:spcPts val="2000"/>
                </a:lnSpc>
              </a:pPr>
              <a:r>
                <a:rPr lang="ru-RU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 </a:t>
              </a:r>
            </a:p>
          </p:txBody>
        </p:sp>
      </p:grpSp>
      <p:sp>
        <p:nvSpPr>
          <p:cNvPr id="54" name="Text 9">
            <a:extLst>
              <a:ext uri="{FF2B5EF4-FFF2-40B4-BE49-F238E27FC236}">
                <a16:creationId xmlns:a16="http://schemas.microsoft.com/office/drawing/2014/main" id="{F80E8668-A3D5-48EF-B789-252C1F8DB8AB}"/>
              </a:ext>
            </a:extLst>
          </p:cNvPr>
          <p:cNvSpPr/>
          <p:nvPr/>
        </p:nvSpPr>
        <p:spPr>
          <a:xfrm>
            <a:off x="8312105" y="4435301"/>
            <a:ext cx="1180946" cy="45533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wrap="square" lIns="0" tIns="0" rIns="0" bIns="0" rtlCol="0" anchor="ctr"/>
          <a:lstStyle/>
          <a:p>
            <a:pPr algn="ctr"/>
            <a:r>
              <a:rPr lang="ru-RU" sz="14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Пред расчёт</a:t>
            </a:r>
          </a:p>
        </p:txBody>
      </p:sp>
      <p:sp>
        <p:nvSpPr>
          <p:cNvPr id="57" name="Куб 56">
            <a:extLst>
              <a:ext uri="{FF2B5EF4-FFF2-40B4-BE49-F238E27FC236}">
                <a16:creationId xmlns:a16="http://schemas.microsoft.com/office/drawing/2014/main" id="{145F63CB-B86E-43ED-84ED-177E8BA9B608}"/>
              </a:ext>
            </a:extLst>
          </p:cNvPr>
          <p:cNvSpPr/>
          <p:nvPr/>
        </p:nvSpPr>
        <p:spPr>
          <a:xfrm>
            <a:off x="6948939" y="4731781"/>
            <a:ext cx="1276781" cy="476230"/>
          </a:xfrm>
          <a:prstGeom prst="cube">
            <a:avLst/>
          </a:prstGeom>
          <a:solidFill>
            <a:srgbClr val="00FFE8"/>
          </a:solidFill>
          <a:ln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</a:rPr>
              <a:t>ML Model</a:t>
            </a:r>
            <a:endParaRPr lang="ru-RU" sz="1600" b="1" kern="0" spc="-64" dirty="0">
              <a:solidFill>
                <a:srgbClr val="000000">
                  <a:alpha val="100000"/>
                </a:srgbClr>
              </a:solidFill>
              <a:ea typeface="Styrene A LC Medium" pitchFamily="34" charset="-122"/>
            </a:endParaRPr>
          </a:p>
        </p:txBody>
      </p:sp>
      <p:graphicFrame>
        <p:nvGraphicFramePr>
          <p:cNvPr id="41" name="Объект 40">
            <a:extLst>
              <a:ext uri="{FF2B5EF4-FFF2-40B4-BE49-F238E27FC236}">
                <a16:creationId xmlns:a16="http://schemas.microsoft.com/office/drawing/2014/main" id="{0E4FD036-CCFC-419C-BC89-D117FBAA0D0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601546" y="4591478"/>
          <a:ext cx="713297" cy="7378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9" imgW="3087319" imgH="3194114" progId="CorelDraw.Graphic.25">
                  <p:embed/>
                </p:oleObj>
              </mc:Choice>
              <mc:Fallback>
                <p:oleObj name="CorelDRAW" r:id="rId9" imgW="3087319" imgH="3194114" progId="CorelDraw.Graphic.25">
                  <p:embed/>
                  <p:pic>
                    <p:nvPicPr>
                      <p:cNvPr id="41" name="Объект 40">
                        <a:extLst>
                          <a:ext uri="{FF2B5EF4-FFF2-40B4-BE49-F238E27FC236}">
                            <a16:creationId xmlns:a16="http://schemas.microsoft.com/office/drawing/2014/main" id="{0E4FD036-CCFC-419C-BC89-D117FBAA0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601546" y="4591478"/>
                        <a:ext cx="713297" cy="7378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17D0E4C3-6E33-4A54-A48F-487FE34DA3D8}"/>
              </a:ext>
            </a:extLst>
          </p:cNvPr>
          <p:cNvSpPr txBox="1"/>
          <p:nvPr/>
        </p:nvSpPr>
        <p:spPr>
          <a:xfrm>
            <a:off x="9641934" y="4855952"/>
            <a:ext cx="632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109">
              <a:defRPr/>
            </a:pPr>
            <a:r>
              <a:rPr lang="ru-RU" sz="16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</a:rPr>
              <a:t>БД</a:t>
            </a:r>
            <a:endParaRPr lang="ru-RU" sz="1600" b="1" kern="0" spc="-64" dirty="0">
              <a:solidFill>
                <a:srgbClr val="000000">
                  <a:alpha val="100000"/>
                </a:srgbClr>
              </a:solidFill>
              <a:latin typeface="Calibri" panose="020F0502020204030204"/>
              <a:ea typeface="Styrene A LC Medium" pitchFamily="34" charset="-122"/>
            </a:endParaRPr>
          </a:p>
        </p:txBody>
      </p:sp>
      <p:cxnSp>
        <p:nvCxnSpPr>
          <p:cNvPr id="64" name="Прямая со стрелкой 63">
            <a:extLst>
              <a:ext uri="{FF2B5EF4-FFF2-40B4-BE49-F238E27FC236}">
                <a16:creationId xmlns:a16="http://schemas.microsoft.com/office/drawing/2014/main" id="{F3DFF031-D20F-4331-ACBD-B661D38FF4EA}"/>
              </a:ext>
            </a:extLst>
          </p:cNvPr>
          <p:cNvCxnSpPr>
            <a:cxnSpLocks/>
          </p:cNvCxnSpPr>
          <p:nvPr/>
        </p:nvCxnSpPr>
        <p:spPr>
          <a:xfrm>
            <a:off x="8312105" y="4955028"/>
            <a:ext cx="118094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9">
            <a:extLst>
              <a:ext uri="{FF2B5EF4-FFF2-40B4-BE49-F238E27FC236}">
                <a16:creationId xmlns:a16="http://schemas.microsoft.com/office/drawing/2014/main" id="{FF693FD7-CA60-496F-8424-CC51217CEA04}"/>
              </a:ext>
            </a:extLst>
          </p:cNvPr>
          <p:cNvSpPr/>
          <p:nvPr/>
        </p:nvSpPr>
        <p:spPr>
          <a:xfrm>
            <a:off x="8312105" y="4855952"/>
            <a:ext cx="1180946" cy="455339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wrap="square" lIns="0" tIns="0" rIns="0" bIns="0" rtlCol="0" anchor="ctr"/>
          <a:lstStyle/>
          <a:p>
            <a:pPr algn="ctr"/>
            <a:r>
              <a:rPr lang="ru-RU" sz="14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Прогноз</a:t>
            </a:r>
          </a:p>
        </p:txBody>
      </p:sp>
      <p:cxnSp>
        <p:nvCxnSpPr>
          <p:cNvPr id="72" name="Прямая со стрелкой 71">
            <a:extLst>
              <a:ext uri="{FF2B5EF4-FFF2-40B4-BE49-F238E27FC236}">
                <a16:creationId xmlns:a16="http://schemas.microsoft.com/office/drawing/2014/main" id="{4D683ADD-CD90-4C27-991B-983D227DEF60}"/>
              </a:ext>
            </a:extLst>
          </p:cNvPr>
          <p:cNvCxnSpPr>
            <a:cxnSpLocks/>
          </p:cNvCxnSpPr>
          <p:nvPr/>
        </p:nvCxnSpPr>
        <p:spPr>
          <a:xfrm>
            <a:off x="6444939" y="4986866"/>
            <a:ext cx="427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Объект 69">
            <a:extLst>
              <a:ext uri="{FF2B5EF4-FFF2-40B4-BE49-F238E27FC236}">
                <a16:creationId xmlns:a16="http://schemas.microsoft.com/office/drawing/2014/main" id="{C07621ED-1B54-4E41-9D07-80EFD3578E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6388" y="4696885"/>
          <a:ext cx="546406" cy="656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11" imgW="5191658" imgH="6238460" progId="CorelDraw.Graphic.25">
                  <p:embed/>
                </p:oleObj>
              </mc:Choice>
              <mc:Fallback>
                <p:oleObj name="CorelDRAW" r:id="rId11" imgW="5191658" imgH="6238460" progId="CorelDraw.Graphic.25">
                  <p:embed/>
                  <p:pic>
                    <p:nvPicPr>
                      <p:cNvPr id="70" name="Объект 69">
                        <a:extLst>
                          <a:ext uri="{FF2B5EF4-FFF2-40B4-BE49-F238E27FC236}">
                            <a16:creationId xmlns:a16="http://schemas.microsoft.com/office/drawing/2014/main" id="{C07621ED-1B54-4E41-9D07-80EFD3578E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796388" y="4696885"/>
                        <a:ext cx="546406" cy="656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Text 9">
            <a:extLst>
              <a:ext uri="{FF2B5EF4-FFF2-40B4-BE49-F238E27FC236}">
                <a16:creationId xmlns:a16="http://schemas.microsoft.com/office/drawing/2014/main" id="{7BB2DFDD-D997-473A-8962-2F2249E03C94}"/>
              </a:ext>
            </a:extLst>
          </p:cNvPr>
          <p:cNvSpPr/>
          <p:nvPr/>
        </p:nvSpPr>
        <p:spPr>
          <a:xfrm>
            <a:off x="4956008" y="4384345"/>
            <a:ext cx="2350348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4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Пакетные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 </a:t>
            </a:r>
            <a:r>
              <a:rPr lang="ru-RU" sz="14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данные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446918-1E89-4373-8F53-63657CD53F5A}"/>
              </a:ext>
            </a:extLst>
          </p:cNvPr>
          <p:cNvSpPr txBox="1"/>
          <p:nvPr/>
        </p:nvSpPr>
        <p:spPr>
          <a:xfrm>
            <a:off x="7924562" y="5903237"/>
            <a:ext cx="2590462" cy="37457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kern="0" spc="24" dirty="0">
                <a:solidFill>
                  <a:sysClr val="windowText" lastClr="000000"/>
                </a:solidFill>
                <a:latin typeface="Styrene A LC Regular"/>
              </a:rPr>
              <a:t>ML Model Serving</a:t>
            </a:r>
            <a:endParaRPr lang="ru-RU" sz="550" b="1" dirty="0">
              <a:solidFill>
                <a:sysClr val="windowText" lastClr="000000"/>
              </a:solidFill>
              <a:latin typeface="Styrene A LC Regular"/>
            </a:endParaRPr>
          </a:p>
        </p:txBody>
      </p: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7DE10576-E712-457B-B52A-77D3FAA5F0D7}"/>
              </a:ext>
            </a:extLst>
          </p:cNvPr>
          <p:cNvCxnSpPr>
            <a:cxnSpLocks/>
          </p:cNvCxnSpPr>
          <p:nvPr/>
        </p:nvCxnSpPr>
        <p:spPr>
          <a:xfrm rot="16200000" flipV="1">
            <a:off x="9786482" y="5584285"/>
            <a:ext cx="42781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9">
            <a:extLst>
              <a:ext uri="{FF2B5EF4-FFF2-40B4-BE49-F238E27FC236}">
                <a16:creationId xmlns:a16="http://schemas.microsoft.com/office/drawing/2014/main" id="{865E1449-269C-4992-A085-ED07E0FBEFE0}"/>
              </a:ext>
            </a:extLst>
          </p:cNvPr>
          <p:cNvSpPr/>
          <p:nvPr/>
        </p:nvSpPr>
        <p:spPr>
          <a:xfrm>
            <a:off x="5475639" y="5904116"/>
            <a:ext cx="1935950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4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Входные данные</a:t>
            </a:r>
          </a:p>
        </p:txBody>
      </p:sp>
      <p:sp>
        <p:nvSpPr>
          <p:cNvPr id="79" name="Text 9">
            <a:extLst>
              <a:ext uri="{FF2B5EF4-FFF2-40B4-BE49-F238E27FC236}">
                <a16:creationId xmlns:a16="http://schemas.microsoft.com/office/drawing/2014/main" id="{592BBA60-171B-4865-9B44-5A32F8C1EEBA}"/>
              </a:ext>
            </a:extLst>
          </p:cNvPr>
          <p:cNvSpPr/>
          <p:nvPr/>
        </p:nvSpPr>
        <p:spPr>
          <a:xfrm>
            <a:off x="11027400" y="5904116"/>
            <a:ext cx="1049521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ru-RU" sz="1400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Прогноз</a:t>
            </a:r>
          </a:p>
        </p:txBody>
      </p:sp>
      <p:sp>
        <p:nvSpPr>
          <p:cNvPr id="33" name="Прямоугольник: скругленные углы 8">
            <a:extLst>
              <a:ext uri="{FF2B5EF4-FFF2-40B4-BE49-F238E27FC236}">
                <a16:creationId xmlns:a16="http://schemas.microsoft.com/office/drawing/2014/main" id="{7939E0B4-708B-0CD7-8A7A-A6F225086124}"/>
              </a:ext>
            </a:extLst>
          </p:cNvPr>
          <p:cNvSpPr/>
          <p:nvPr/>
        </p:nvSpPr>
        <p:spPr>
          <a:xfrm>
            <a:off x="3696012" y="1752818"/>
            <a:ext cx="2322292" cy="1461859"/>
          </a:xfrm>
          <a:prstGeom prst="roundRect">
            <a:avLst>
              <a:gd name="adj" fmla="val 13087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4" name="Text 9">
            <a:extLst>
              <a:ext uri="{FF2B5EF4-FFF2-40B4-BE49-F238E27FC236}">
                <a16:creationId xmlns:a16="http://schemas.microsoft.com/office/drawing/2014/main" id="{FD03AECA-6076-D238-5C13-E62F9D9D5032}"/>
              </a:ext>
            </a:extLst>
          </p:cNvPr>
          <p:cNvSpPr/>
          <p:nvPr/>
        </p:nvSpPr>
        <p:spPr>
          <a:xfrm>
            <a:off x="3511315" y="2361187"/>
            <a:ext cx="2710355" cy="458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1600" b="1" kern="0" spc="24" dirty="0">
                <a:solidFill>
                  <a:sysClr val="windowText" lastClr="000000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WEB</a:t>
            </a:r>
            <a:r>
              <a:rPr lang="ru-RU" sz="1600" b="1" kern="0" spc="24" dirty="0">
                <a:solidFill>
                  <a:sysClr val="windowText" lastClr="000000"/>
                </a:solidFill>
                <a:latin typeface="Styrene A LC Regular"/>
                <a:ea typeface="CoFo Kak Black" pitchFamily="34" charset="-122"/>
                <a:cs typeface="CoFo Kak Black" pitchFamily="34" charset="-120"/>
              </a:rPr>
              <a:t>-ПРИЛОЖЕНИЕ</a:t>
            </a:r>
            <a:endParaRPr lang="ru-RU" sz="550" b="1" dirty="0">
              <a:solidFill>
                <a:sysClr val="windowText" lastClr="000000"/>
              </a:solidFill>
              <a:latin typeface="Styrene A LC Regular"/>
            </a:endParaRPr>
          </a:p>
        </p:txBody>
      </p:sp>
      <p:cxnSp>
        <p:nvCxnSpPr>
          <p:cNvPr id="37" name="Прямая со стрелкой 71">
            <a:extLst>
              <a:ext uri="{FF2B5EF4-FFF2-40B4-BE49-F238E27FC236}">
                <a16:creationId xmlns:a16="http://schemas.microsoft.com/office/drawing/2014/main" id="{9AA7020D-0D21-2AE7-8609-456851674BF1}"/>
              </a:ext>
            </a:extLst>
          </p:cNvPr>
          <p:cNvCxnSpPr>
            <a:cxnSpLocks/>
          </p:cNvCxnSpPr>
          <p:nvPr/>
        </p:nvCxnSpPr>
        <p:spPr>
          <a:xfrm>
            <a:off x="7420562" y="6064962"/>
            <a:ext cx="427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71">
            <a:extLst>
              <a:ext uri="{FF2B5EF4-FFF2-40B4-BE49-F238E27FC236}">
                <a16:creationId xmlns:a16="http://schemas.microsoft.com/office/drawing/2014/main" id="{4EDDA3E6-BCA3-6F56-E64A-DEB8B796664C}"/>
              </a:ext>
            </a:extLst>
          </p:cNvPr>
          <p:cNvCxnSpPr>
            <a:cxnSpLocks/>
          </p:cNvCxnSpPr>
          <p:nvPr/>
        </p:nvCxnSpPr>
        <p:spPr>
          <a:xfrm>
            <a:off x="10621270" y="6064962"/>
            <a:ext cx="42781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27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5581621" cy="81269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" name="Shape 2"/>
          <p:cNvSpPr/>
          <p:nvPr/>
        </p:nvSpPr>
        <p:spPr>
          <a:xfrm>
            <a:off x="507998" y="1575042"/>
            <a:ext cx="11061642" cy="492695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5" name="Shape 3"/>
          <p:cNvSpPr/>
          <p:nvPr/>
        </p:nvSpPr>
        <p:spPr>
          <a:xfrm>
            <a:off x="507998" y="1575041"/>
            <a:ext cx="11061642" cy="2311099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6" name="Text 4"/>
          <p:cNvSpPr/>
          <p:nvPr/>
        </p:nvSpPr>
        <p:spPr>
          <a:xfrm>
            <a:off x="465665" y="1575042"/>
            <a:ext cx="2840552" cy="33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2000" kern="0" spc="-80" dirty="0">
                <a:solidFill>
                  <a:srgbClr val="000000">
                    <a:alpha val="100000"/>
                  </a:srgbClr>
                </a:solidFill>
                <a:latin typeface="Styrene A LC Bold" pitchFamily="34" charset="0"/>
                <a:ea typeface="Styrene A LC Bold" pitchFamily="34" charset="-122"/>
                <a:cs typeface="Styrene A LC Bold" pitchFamily="34" charset="-120"/>
              </a:rPr>
              <a:t>Машинное обучение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07998" y="1981388"/>
            <a:ext cx="11061642" cy="190475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8" name="Shape 6"/>
          <p:cNvSpPr/>
          <p:nvPr/>
        </p:nvSpPr>
        <p:spPr>
          <a:xfrm>
            <a:off x="507998" y="1981388"/>
            <a:ext cx="2555862" cy="1904752"/>
          </a:xfrm>
          <a:prstGeom prst="roundRect">
            <a:avLst>
              <a:gd name="adj" fmla="val 7680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9" name="Text 7"/>
          <p:cNvSpPr/>
          <p:nvPr/>
        </p:nvSpPr>
        <p:spPr>
          <a:xfrm>
            <a:off x="1259940" y="2129379"/>
            <a:ext cx="1051978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Входные 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данные</a:t>
            </a:r>
            <a:endParaRPr lang="en-US" sz="1600" dirty="0"/>
          </a:p>
        </p:txBody>
      </p:sp>
      <p:pic>
        <p:nvPicPr>
          <p:cNvPr id="10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6559" y="2831607"/>
            <a:ext cx="267889" cy="204314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3343258" y="1981388"/>
            <a:ext cx="2555862" cy="1904752"/>
          </a:xfrm>
          <a:prstGeom prst="roundRect">
            <a:avLst>
              <a:gd name="adj" fmla="val 7680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2" name="Text 9"/>
          <p:cNvSpPr/>
          <p:nvPr/>
        </p:nvSpPr>
        <p:spPr>
          <a:xfrm>
            <a:off x="3955501" y="2129379"/>
            <a:ext cx="1331377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Извлечение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признаков</a:t>
            </a:r>
            <a:endParaRPr lang="en-US" sz="1600" dirty="0"/>
          </a:p>
        </p:txBody>
      </p:sp>
      <p:pic>
        <p:nvPicPr>
          <p:cNvPr id="13" name="Image 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1820" y="2831607"/>
            <a:ext cx="267889" cy="204314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6178518" y="1981388"/>
            <a:ext cx="2555862" cy="1904752"/>
          </a:xfrm>
          <a:prstGeom prst="roundRect">
            <a:avLst>
              <a:gd name="adj" fmla="val 7680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5" name="Text 11"/>
          <p:cNvSpPr/>
          <p:nvPr/>
        </p:nvSpPr>
        <p:spPr>
          <a:xfrm>
            <a:off x="6584387" y="2129379"/>
            <a:ext cx="1744124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Классификация</a:t>
            </a:r>
            <a:endParaRPr lang="en-US" sz="1600" dirty="0"/>
          </a:p>
        </p:txBody>
      </p:sp>
      <p:pic>
        <p:nvPicPr>
          <p:cNvPr id="16" name="Image 2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7080" y="2831607"/>
            <a:ext cx="267889" cy="204314"/>
          </a:xfrm>
          <a:prstGeom prst="rect">
            <a:avLst/>
          </a:prstGeom>
        </p:spPr>
      </p:pic>
      <p:sp>
        <p:nvSpPr>
          <p:cNvPr id="17" name="Shape 12"/>
          <p:cNvSpPr/>
          <p:nvPr/>
        </p:nvSpPr>
        <p:spPr>
          <a:xfrm>
            <a:off x="9013778" y="1981388"/>
            <a:ext cx="2555862" cy="1904752"/>
          </a:xfrm>
          <a:prstGeom prst="roundRect">
            <a:avLst>
              <a:gd name="adj" fmla="val 7680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18" name="Text 13"/>
          <p:cNvSpPr/>
          <p:nvPr/>
        </p:nvSpPr>
        <p:spPr>
          <a:xfrm>
            <a:off x="9911770" y="2129379"/>
            <a:ext cx="759880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Выход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507998" y="4190901"/>
            <a:ext cx="11061642" cy="2311099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20" name="Text 15"/>
          <p:cNvSpPr/>
          <p:nvPr/>
        </p:nvSpPr>
        <p:spPr>
          <a:xfrm>
            <a:off x="465665" y="4190901"/>
            <a:ext cx="2624653" cy="33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2000" kern="0" spc="-80" dirty="0">
                <a:solidFill>
                  <a:srgbClr val="000000">
                    <a:alpha val="100000"/>
                  </a:srgbClr>
                </a:solidFill>
                <a:latin typeface="Styrene A LC Bold" pitchFamily="34" charset="0"/>
                <a:ea typeface="Styrene A LC Bold" pitchFamily="34" charset="-122"/>
                <a:cs typeface="Styrene A LC Bold" pitchFamily="34" charset="-120"/>
              </a:rPr>
              <a:t>Глубокое обучение</a:t>
            </a:r>
            <a:endParaRPr lang="en-US" sz="2000" dirty="0"/>
          </a:p>
        </p:txBody>
      </p:sp>
      <p:sp>
        <p:nvSpPr>
          <p:cNvPr id="21" name="Shape 16"/>
          <p:cNvSpPr/>
          <p:nvPr/>
        </p:nvSpPr>
        <p:spPr>
          <a:xfrm>
            <a:off x="507998" y="4597248"/>
            <a:ext cx="11061642" cy="1904752"/>
          </a:xfrm>
          <a:prstGeom prst="rect">
            <a:avLst/>
          </a:prstGeom>
          <a:solidFill>
            <a:srgbClr val="FFFFFF">
              <a:alpha val="100000"/>
            </a:srgbClr>
          </a:solidFill>
          <a:ln/>
        </p:spPr>
        <p:txBody>
          <a:bodyPr/>
          <a:lstStyle/>
          <a:p>
            <a:endParaRPr lang="en-RU" sz="900" dirty="0"/>
          </a:p>
        </p:txBody>
      </p:sp>
      <p:sp>
        <p:nvSpPr>
          <p:cNvPr id="22" name="Shape 17"/>
          <p:cNvSpPr/>
          <p:nvPr/>
        </p:nvSpPr>
        <p:spPr>
          <a:xfrm>
            <a:off x="507998" y="4597248"/>
            <a:ext cx="2555862" cy="1904752"/>
          </a:xfrm>
          <a:prstGeom prst="roundRect">
            <a:avLst>
              <a:gd name="adj" fmla="val 7680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23" name="Text 18"/>
          <p:cNvSpPr/>
          <p:nvPr/>
        </p:nvSpPr>
        <p:spPr>
          <a:xfrm>
            <a:off x="1259940" y="4745238"/>
            <a:ext cx="1051978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Входные </a:t>
            </a:r>
            <a:endParaRPr lang="en-US" sz="1600" dirty="0"/>
          </a:p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данные</a:t>
            </a:r>
            <a:endParaRPr lang="en-US" sz="1600" dirty="0"/>
          </a:p>
        </p:txBody>
      </p:sp>
      <p:pic>
        <p:nvPicPr>
          <p:cNvPr id="24" name="Image 3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6559" y="5447467"/>
            <a:ext cx="267889" cy="204314"/>
          </a:xfrm>
          <a:prstGeom prst="rect">
            <a:avLst/>
          </a:prstGeom>
        </p:spPr>
      </p:pic>
      <p:sp>
        <p:nvSpPr>
          <p:cNvPr id="25" name="Shape 19"/>
          <p:cNvSpPr/>
          <p:nvPr/>
        </p:nvSpPr>
        <p:spPr>
          <a:xfrm>
            <a:off x="3343258" y="4597248"/>
            <a:ext cx="5391122" cy="1904752"/>
          </a:xfrm>
          <a:prstGeom prst="roundRect">
            <a:avLst>
              <a:gd name="adj" fmla="val 7680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26" name="Text 20"/>
          <p:cNvSpPr/>
          <p:nvPr/>
        </p:nvSpPr>
        <p:spPr>
          <a:xfrm>
            <a:off x="3621862" y="4744561"/>
            <a:ext cx="4833913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 err="1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Извлечение</a:t>
            </a: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 </a:t>
            </a:r>
            <a:r>
              <a:rPr lang="en-US" sz="1600" kern="0" spc="-64" dirty="0" err="1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признаков</a:t>
            </a:r>
            <a:r>
              <a:rPr lang="ru-RU" sz="1600" dirty="0"/>
              <a:t> </a:t>
            </a: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+ классификация</a:t>
            </a:r>
            <a:endParaRPr lang="en-US" sz="1600" dirty="0"/>
          </a:p>
        </p:txBody>
      </p:sp>
      <p:pic>
        <p:nvPicPr>
          <p:cNvPr id="27" name="Image 4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7080" y="5447467"/>
            <a:ext cx="267889" cy="204314"/>
          </a:xfrm>
          <a:prstGeom prst="rect">
            <a:avLst/>
          </a:prstGeom>
        </p:spPr>
      </p:pic>
      <p:sp>
        <p:nvSpPr>
          <p:cNvPr id="28" name="Shape 21"/>
          <p:cNvSpPr/>
          <p:nvPr/>
        </p:nvSpPr>
        <p:spPr>
          <a:xfrm>
            <a:off x="9013778" y="4597248"/>
            <a:ext cx="2555862" cy="1904752"/>
          </a:xfrm>
          <a:prstGeom prst="roundRect">
            <a:avLst>
              <a:gd name="adj" fmla="val 7680"/>
            </a:avLst>
          </a:prstGeom>
          <a:noFill/>
          <a:ln w="38100">
            <a:solidFill>
              <a:srgbClr val="EF3124"/>
            </a:solidFill>
            <a:prstDash val="solid"/>
          </a:ln>
        </p:spPr>
        <p:txBody>
          <a:bodyPr/>
          <a:lstStyle/>
          <a:p>
            <a:endParaRPr lang="en-RU" sz="900"/>
          </a:p>
        </p:txBody>
      </p:sp>
      <p:sp>
        <p:nvSpPr>
          <p:cNvPr id="29" name="Text 22"/>
          <p:cNvSpPr/>
          <p:nvPr/>
        </p:nvSpPr>
        <p:spPr>
          <a:xfrm>
            <a:off x="9911770" y="4745238"/>
            <a:ext cx="759880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000"/>
              </a:lnSpc>
            </a:pP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Выход</a:t>
            </a:r>
            <a:endParaRPr lang="en-US" sz="160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2973C1D2-20BA-9192-3DEF-DBCE043DB808}"/>
              </a:ext>
            </a:extLst>
          </p:cNvPr>
          <p:cNvSpPr/>
          <p:nvPr/>
        </p:nvSpPr>
        <p:spPr>
          <a:xfrm>
            <a:off x="507998" y="508381"/>
            <a:ext cx="11176005" cy="35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Feature extraction</a:t>
            </a: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Извлечение признаков</a:t>
            </a:r>
            <a:endParaRPr lang="en-US" sz="2400" kern="0" spc="24" dirty="0">
              <a:solidFill>
                <a:srgbClr val="888888"/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pic>
        <p:nvPicPr>
          <p:cNvPr id="31" name="Рисунок 8" descr="Изображение выглядит как транспортное средство, Наземный транспорт, колесо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A93F0D5F-DBD5-B8A7-614B-419DD3664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382" y="2507471"/>
            <a:ext cx="1407189" cy="1407189"/>
          </a:xfrm>
          <a:prstGeom prst="rect">
            <a:avLst/>
          </a:prstGeom>
        </p:spPr>
      </p:pic>
      <p:pic>
        <p:nvPicPr>
          <p:cNvPr id="32" name="Рисунок 8" descr="Изображение выглядит как транспортное средство, Наземный транспорт, колесо, транспорт&#10;&#10;Автоматически созданное описание">
            <a:extLst>
              <a:ext uri="{FF2B5EF4-FFF2-40B4-BE49-F238E27FC236}">
                <a16:creationId xmlns:a16="http://schemas.microsoft.com/office/drawing/2014/main" id="{973E2EE7-5163-4394-ACB1-BB77ADE8D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550" y="5181372"/>
            <a:ext cx="1407189" cy="1407189"/>
          </a:xfrm>
          <a:prstGeom prst="rect">
            <a:avLst/>
          </a:prstGeom>
        </p:spPr>
      </p:pic>
      <p:pic>
        <p:nvPicPr>
          <p:cNvPr id="33" name="Рисунок 5" descr="Изображение выглядит как графическая вставка, снимок экрана, дизайн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4FD5C66D-EA54-39F6-592E-6C3D0AB6E6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5170" y="2665317"/>
            <a:ext cx="1053227" cy="1053227"/>
          </a:xfrm>
          <a:prstGeom prst="rect">
            <a:avLst/>
          </a:prstGeom>
        </p:spPr>
      </p:pic>
      <p:grpSp>
        <p:nvGrpSpPr>
          <p:cNvPr id="34" name="Группа 47">
            <a:extLst>
              <a:ext uri="{FF2B5EF4-FFF2-40B4-BE49-F238E27FC236}">
                <a16:creationId xmlns:a16="http://schemas.microsoft.com/office/drawing/2014/main" id="{D5A1191B-4B9E-31AF-22C3-A4976F16190E}"/>
              </a:ext>
            </a:extLst>
          </p:cNvPr>
          <p:cNvGrpSpPr/>
          <p:nvPr/>
        </p:nvGrpSpPr>
        <p:grpSpPr>
          <a:xfrm>
            <a:off x="6511363" y="2507471"/>
            <a:ext cx="1901447" cy="1198860"/>
            <a:chOff x="14141565" y="3380245"/>
            <a:chExt cx="4434286" cy="2795811"/>
          </a:xfrm>
        </p:grpSpPr>
        <p:sp>
          <p:nvSpPr>
            <p:cNvPr id="35" name="Овал 13">
              <a:extLst>
                <a:ext uri="{FF2B5EF4-FFF2-40B4-BE49-F238E27FC236}">
                  <a16:creationId xmlns:a16="http://schemas.microsoft.com/office/drawing/2014/main" id="{9D16C0BC-2C91-5178-10B5-504F865ECF41}"/>
                </a:ext>
              </a:extLst>
            </p:cNvPr>
            <p:cNvSpPr/>
            <p:nvPr/>
          </p:nvSpPr>
          <p:spPr>
            <a:xfrm>
              <a:off x="14141565" y="3380245"/>
              <a:ext cx="683756" cy="683756"/>
            </a:xfrm>
            <a:prstGeom prst="ellipse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36" name="Овал 19">
              <a:extLst>
                <a:ext uri="{FF2B5EF4-FFF2-40B4-BE49-F238E27FC236}">
                  <a16:creationId xmlns:a16="http://schemas.microsoft.com/office/drawing/2014/main" id="{B4AE7C21-182A-3AA8-C95B-0CD91EE8DE9C}"/>
                </a:ext>
              </a:extLst>
            </p:cNvPr>
            <p:cNvSpPr/>
            <p:nvPr/>
          </p:nvSpPr>
          <p:spPr>
            <a:xfrm>
              <a:off x="14141565" y="4428574"/>
              <a:ext cx="683756" cy="683756"/>
            </a:xfrm>
            <a:prstGeom prst="ellipse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37" name="Овал 20">
              <a:extLst>
                <a:ext uri="{FF2B5EF4-FFF2-40B4-BE49-F238E27FC236}">
                  <a16:creationId xmlns:a16="http://schemas.microsoft.com/office/drawing/2014/main" id="{AE1C4E70-F6E7-97AE-7EA7-E063EE056927}"/>
                </a:ext>
              </a:extLst>
            </p:cNvPr>
            <p:cNvSpPr/>
            <p:nvPr/>
          </p:nvSpPr>
          <p:spPr>
            <a:xfrm>
              <a:off x="14141565" y="5476903"/>
              <a:ext cx="683756" cy="683756"/>
            </a:xfrm>
            <a:prstGeom prst="ellipse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38" name="Овал 22">
              <a:extLst>
                <a:ext uri="{FF2B5EF4-FFF2-40B4-BE49-F238E27FC236}">
                  <a16:creationId xmlns:a16="http://schemas.microsoft.com/office/drawing/2014/main" id="{8A1C75FD-76FD-E646-018E-EA25B3BFA761}"/>
                </a:ext>
              </a:extLst>
            </p:cNvPr>
            <p:cNvSpPr/>
            <p:nvPr/>
          </p:nvSpPr>
          <p:spPr>
            <a:xfrm>
              <a:off x="16016830" y="5492300"/>
              <a:ext cx="683756" cy="683756"/>
            </a:xfrm>
            <a:prstGeom prst="ellipse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39" name="Овал 23">
              <a:extLst>
                <a:ext uri="{FF2B5EF4-FFF2-40B4-BE49-F238E27FC236}">
                  <a16:creationId xmlns:a16="http://schemas.microsoft.com/office/drawing/2014/main" id="{94A5D57B-25F7-0AA6-EB6B-D4070E2D5CBA}"/>
                </a:ext>
              </a:extLst>
            </p:cNvPr>
            <p:cNvSpPr/>
            <p:nvPr/>
          </p:nvSpPr>
          <p:spPr>
            <a:xfrm>
              <a:off x="16016830" y="4443971"/>
              <a:ext cx="683756" cy="683756"/>
            </a:xfrm>
            <a:prstGeom prst="ellipse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40" name="Овал 24">
              <a:extLst>
                <a:ext uri="{FF2B5EF4-FFF2-40B4-BE49-F238E27FC236}">
                  <a16:creationId xmlns:a16="http://schemas.microsoft.com/office/drawing/2014/main" id="{77E69FDC-2874-C1FE-0CBE-8B421FBECCC8}"/>
                </a:ext>
              </a:extLst>
            </p:cNvPr>
            <p:cNvSpPr/>
            <p:nvPr/>
          </p:nvSpPr>
          <p:spPr>
            <a:xfrm>
              <a:off x="16016830" y="3395642"/>
              <a:ext cx="683756" cy="683756"/>
            </a:xfrm>
            <a:prstGeom prst="ellipse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41" name="Овал 25">
              <a:extLst>
                <a:ext uri="{FF2B5EF4-FFF2-40B4-BE49-F238E27FC236}">
                  <a16:creationId xmlns:a16="http://schemas.microsoft.com/office/drawing/2014/main" id="{E5CE9D41-F133-3582-8FB0-A5AA8AFE3999}"/>
                </a:ext>
              </a:extLst>
            </p:cNvPr>
            <p:cNvSpPr/>
            <p:nvPr/>
          </p:nvSpPr>
          <p:spPr>
            <a:xfrm>
              <a:off x="17892095" y="3380245"/>
              <a:ext cx="683756" cy="683756"/>
            </a:xfrm>
            <a:prstGeom prst="ellipse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42" name="Овал 26">
              <a:extLst>
                <a:ext uri="{FF2B5EF4-FFF2-40B4-BE49-F238E27FC236}">
                  <a16:creationId xmlns:a16="http://schemas.microsoft.com/office/drawing/2014/main" id="{2508ACAF-678B-0040-460E-6167130BC737}"/>
                </a:ext>
              </a:extLst>
            </p:cNvPr>
            <p:cNvSpPr/>
            <p:nvPr/>
          </p:nvSpPr>
          <p:spPr>
            <a:xfrm>
              <a:off x="17892095" y="4428574"/>
              <a:ext cx="683756" cy="683756"/>
            </a:xfrm>
            <a:prstGeom prst="ellipse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sp>
          <p:nvSpPr>
            <p:cNvPr id="43" name="Овал 27">
              <a:extLst>
                <a:ext uri="{FF2B5EF4-FFF2-40B4-BE49-F238E27FC236}">
                  <a16:creationId xmlns:a16="http://schemas.microsoft.com/office/drawing/2014/main" id="{673538E9-E6F4-1F18-1C13-DF4CB44B44D4}"/>
                </a:ext>
              </a:extLst>
            </p:cNvPr>
            <p:cNvSpPr/>
            <p:nvPr/>
          </p:nvSpPr>
          <p:spPr>
            <a:xfrm>
              <a:off x="17892095" y="5476903"/>
              <a:ext cx="683756" cy="683756"/>
            </a:xfrm>
            <a:prstGeom prst="ellipse">
              <a:avLst/>
            </a:prstGeom>
            <a:solidFill>
              <a:srgbClr val="00FFE8"/>
            </a:solidFill>
            <a:ln>
              <a:solidFill>
                <a:srgbClr val="00FFE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900"/>
            </a:p>
          </p:txBody>
        </p:sp>
        <p:cxnSp>
          <p:nvCxnSpPr>
            <p:cNvPr id="44" name="Прямая соединительная линия 18">
              <a:extLst>
                <a:ext uri="{FF2B5EF4-FFF2-40B4-BE49-F238E27FC236}">
                  <a16:creationId xmlns:a16="http://schemas.microsoft.com/office/drawing/2014/main" id="{F1B2E49B-1488-8443-C862-7AAAF55D91DD}"/>
                </a:ext>
              </a:extLst>
            </p:cNvPr>
            <p:cNvCxnSpPr>
              <a:cxnSpLocks/>
              <a:stCxn id="35" idx="6"/>
              <a:endCxn id="40" idx="2"/>
            </p:cNvCxnSpPr>
            <p:nvPr/>
          </p:nvCxnSpPr>
          <p:spPr>
            <a:xfrm>
              <a:off x="14825321" y="3722123"/>
              <a:ext cx="1191509" cy="15397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единительная линия 31">
              <a:extLst>
                <a:ext uri="{FF2B5EF4-FFF2-40B4-BE49-F238E27FC236}">
                  <a16:creationId xmlns:a16="http://schemas.microsoft.com/office/drawing/2014/main" id="{DACF005B-6FD7-3FC0-F9EF-A1A1EC895B37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586" y="3737520"/>
              <a:ext cx="1191509" cy="15397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единительная линия 32">
              <a:extLst>
                <a:ext uri="{FF2B5EF4-FFF2-40B4-BE49-F238E27FC236}">
                  <a16:creationId xmlns:a16="http://schemas.microsoft.com/office/drawing/2014/main" id="{4C0AEF97-8B54-D81A-7384-7A83644EB739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586" y="4785849"/>
              <a:ext cx="1191509" cy="15397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единительная линия 33">
              <a:extLst>
                <a:ext uri="{FF2B5EF4-FFF2-40B4-BE49-F238E27FC236}">
                  <a16:creationId xmlns:a16="http://schemas.microsoft.com/office/drawing/2014/main" id="{878D0D7D-A871-4938-C983-DBDE860DACC4}"/>
                </a:ext>
              </a:extLst>
            </p:cNvPr>
            <p:cNvCxnSpPr>
              <a:cxnSpLocks/>
            </p:cNvCxnSpPr>
            <p:nvPr/>
          </p:nvCxnSpPr>
          <p:spPr>
            <a:xfrm>
              <a:off x="14825320" y="4755055"/>
              <a:ext cx="1191509" cy="15397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34">
              <a:extLst>
                <a:ext uri="{FF2B5EF4-FFF2-40B4-BE49-F238E27FC236}">
                  <a16:creationId xmlns:a16="http://schemas.microsoft.com/office/drawing/2014/main" id="{ACE6C24E-1F77-4ACD-B7BE-8DF9FD191CF8}"/>
                </a:ext>
              </a:extLst>
            </p:cNvPr>
            <p:cNvCxnSpPr>
              <a:cxnSpLocks/>
            </p:cNvCxnSpPr>
            <p:nvPr/>
          </p:nvCxnSpPr>
          <p:spPr>
            <a:xfrm>
              <a:off x="14825320" y="5803384"/>
              <a:ext cx="1191509" cy="15397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35">
              <a:extLst>
                <a:ext uri="{FF2B5EF4-FFF2-40B4-BE49-F238E27FC236}">
                  <a16:creationId xmlns:a16="http://schemas.microsoft.com/office/drawing/2014/main" id="{DD459542-D847-1AFA-0675-509E63ACDE51}"/>
                </a:ext>
              </a:extLst>
            </p:cNvPr>
            <p:cNvCxnSpPr>
              <a:cxnSpLocks/>
            </p:cNvCxnSpPr>
            <p:nvPr/>
          </p:nvCxnSpPr>
          <p:spPr>
            <a:xfrm>
              <a:off x="16700586" y="5834178"/>
              <a:ext cx="1191509" cy="15397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Прямая соединительная линия 36">
              <a:extLst>
                <a:ext uri="{FF2B5EF4-FFF2-40B4-BE49-F238E27FC236}">
                  <a16:creationId xmlns:a16="http://schemas.microsoft.com/office/drawing/2014/main" id="{A762622B-961B-EA55-A2BB-8F65B103FC2A}"/>
                </a:ext>
              </a:extLst>
            </p:cNvPr>
            <p:cNvCxnSpPr>
              <a:cxnSpLocks/>
              <a:stCxn id="39" idx="6"/>
              <a:endCxn id="41" idx="2"/>
            </p:cNvCxnSpPr>
            <p:nvPr/>
          </p:nvCxnSpPr>
          <p:spPr>
            <a:xfrm flipV="1">
              <a:off x="16700586" y="3722123"/>
              <a:ext cx="1191509" cy="1063726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Прямая соединительная линия 39">
              <a:extLst>
                <a:ext uri="{FF2B5EF4-FFF2-40B4-BE49-F238E27FC236}">
                  <a16:creationId xmlns:a16="http://schemas.microsoft.com/office/drawing/2014/main" id="{FF11E4F7-AA74-DDE8-4F94-B34DFF7514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15289" y="4770452"/>
              <a:ext cx="1191509" cy="1063726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Прямая соединительная линия 40">
              <a:extLst>
                <a:ext uri="{FF2B5EF4-FFF2-40B4-BE49-F238E27FC236}">
                  <a16:creationId xmlns:a16="http://schemas.microsoft.com/office/drawing/2014/main" id="{F8C75392-1D26-2210-AC00-15C55EAEE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05408" y="4755055"/>
              <a:ext cx="1191509" cy="1063726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Прямая соединительная линия 41">
              <a:extLst>
                <a:ext uri="{FF2B5EF4-FFF2-40B4-BE49-F238E27FC236}">
                  <a16:creationId xmlns:a16="http://schemas.microsoft.com/office/drawing/2014/main" id="{9576C539-1F0B-268D-8488-AA7AD0FE82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40023" y="3739565"/>
              <a:ext cx="1191509" cy="1063726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Прямая соединительная линия 42">
              <a:extLst>
                <a:ext uri="{FF2B5EF4-FFF2-40B4-BE49-F238E27FC236}">
                  <a16:creationId xmlns:a16="http://schemas.microsoft.com/office/drawing/2014/main" id="{97CCB762-CA2E-BCF0-27D4-341F33DEEC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785495" y="3706726"/>
              <a:ext cx="1191509" cy="1063726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Прямая соединительная линия 43">
              <a:extLst>
                <a:ext uri="{FF2B5EF4-FFF2-40B4-BE49-F238E27FC236}">
                  <a16:creationId xmlns:a16="http://schemas.microsoft.com/office/drawing/2014/main" id="{3D59BDA0-4603-D457-9928-A162C46710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54725" y="4757735"/>
              <a:ext cx="1191509" cy="1063726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Прямая соединительная линия 44">
              <a:extLst>
                <a:ext uri="{FF2B5EF4-FFF2-40B4-BE49-F238E27FC236}">
                  <a16:creationId xmlns:a16="http://schemas.microsoft.com/office/drawing/2014/main" id="{5E56AAA3-B527-1627-5121-7EF78FE3C6A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16700" y="4826275"/>
              <a:ext cx="1191509" cy="1063726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Прямая соединительная линия 45">
              <a:extLst>
                <a:ext uri="{FF2B5EF4-FFF2-40B4-BE49-F238E27FC236}">
                  <a16:creationId xmlns:a16="http://schemas.microsoft.com/office/drawing/2014/main" id="{EF826702-03B0-D5D9-A1C4-8758475DA9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699376" y="3743188"/>
              <a:ext cx="1191509" cy="1063726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Прямая соединительная линия 46">
              <a:extLst>
                <a:ext uri="{FF2B5EF4-FFF2-40B4-BE49-F238E27FC236}">
                  <a16:creationId xmlns:a16="http://schemas.microsoft.com/office/drawing/2014/main" id="{23C7076C-3382-4CDE-9D81-273380854F02}"/>
                </a:ext>
              </a:extLst>
            </p:cNvPr>
            <p:cNvCxnSpPr>
              <a:cxnSpLocks/>
              <a:stCxn id="37" idx="6"/>
              <a:endCxn id="40" idx="2"/>
            </p:cNvCxnSpPr>
            <p:nvPr/>
          </p:nvCxnSpPr>
          <p:spPr>
            <a:xfrm flipV="1">
              <a:off x="14825321" y="3737520"/>
              <a:ext cx="1191509" cy="2081261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Прямая соединительная линия 49">
              <a:extLst>
                <a:ext uri="{FF2B5EF4-FFF2-40B4-BE49-F238E27FC236}">
                  <a16:creationId xmlns:a16="http://schemas.microsoft.com/office/drawing/2014/main" id="{6CC6EAE4-9B38-2D07-EC74-16451A044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706727" y="3752917"/>
              <a:ext cx="1191509" cy="2081261"/>
            </a:xfrm>
            <a:prstGeom prst="line">
              <a:avLst/>
            </a:prstGeom>
            <a:ln w="38100">
              <a:solidFill>
                <a:srgbClr val="8888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Прямоугольник: скругленные углы 15">
            <a:extLst>
              <a:ext uri="{FF2B5EF4-FFF2-40B4-BE49-F238E27FC236}">
                <a16:creationId xmlns:a16="http://schemas.microsoft.com/office/drawing/2014/main" id="{A2C295C0-CFD1-AD0E-6CFA-F18AA1AD3376}"/>
              </a:ext>
            </a:extLst>
          </p:cNvPr>
          <p:cNvSpPr/>
          <p:nvPr/>
        </p:nvSpPr>
        <p:spPr>
          <a:xfrm>
            <a:off x="9404447" y="2462357"/>
            <a:ext cx="1860577" cy="1233309"/>
          </a:xfrm>
          <a:prstGeom prst="roundRect">
            <a:avLst>
              <a:gd name="adj" fmla="val 54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kern="0" spc="24" dirty="0">
                <a:solidFill>
                  <a:schemeClr val="bg1"/>
                </a:solidFill>
                <a:latin typeface="Styrene A LC Regular"/>
              </a:rPr>
              <a:t>Машина</a:t>
            </a:r>
            <a:endParaRPr lang="en-US" kern="0" spc="24" dirty="0">
              <a:solidFill>
                <a:schemeClr val="bg1"/>
              </a:solidFill>
              <a:latin typeface="Styrene A LC Regular"/>
            </a:endParaRPr>
          </a:p>
          <a:p>
            <a:pPr algn="ctr"/>
            <a:r>
              <a:rPr lang="ru-RU" kern="0" spc="24" dirty="0">
                <a:solidFill>
                  <a:schemeClr val="bg1"/>
                </a:solidFill>
                <a:latin typeface="Styrene A LC Regular"/>
              </a:rPr>
              <a:t>Не машина</a:t>
            </a:r>
            <a:endParaRPr lang="ru-RU" kern="0" spc="24" dirty="0">
              <a:solidFill>
                <a:schemeClr val="bg1"/>
              </a:solidFill>
            </a:endParaRPr>
          </a:p>
        </p:txBody>
      </p:sp>
      <p:sp>
        <p:nvSpPr>
          <p:cNvPr id="61" name="Прямоугольник: скругленные углы 15">
            <a:extLst>
              <a:ext uri="{FF2B5EF4-FFF2-40B4-BE49-F238E27FC236}">
                <a16:creationId xmlns:a16="http://schemas.microsoft.com/office/drawing/2014/main" id="{CF18E344-2A9C-686C-29F0-065F998B62C3}"/>
              </a:ext>
            </a:extLst>
          </p:cNvPr>
          <p:cNvSpPr/>
          <p:nvPr/>
        </p:nvSpPr>
        <p:spPr>
          <a:xfrm>
            <a:off x="9416349" y="5067087"/>
            <a:ext cx="1860577" cy="1233309"/>
          </a:xfrm>
          <a:prstGeom prst="roundRect">
            <a:avLst>
              <a:gd name="adj" fmla="val 543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kern="0" spc="24" dirty="0">
                <a:solidFill>
                  <a:schemeClr val="bg1"/>
                </a:solidFill>
                <a:latin typeface="Styrene A LC Regular"/>
              </a:rPr>
              <a:t>Машина</a:t>
            </a:r>
            <a:endParaRPr lang="en-US" kern="0" spc="24" dirty="0">
              <a:solidFill>
                <a:schemeClr val="bg1"/>
              </a:solidFill>
              <a:latin typeface="Styrene A LC Regular"/>
            </a:endParaRPr>
          </a:p>
          <a:p>
            <a:pPr algn="ctr"/>
            <a:r>
              <a:rPr lang="ru-RU" kern="0" spc="24" dirty="0">
                <a:solidFill>
                  <a:schemeClr val="bg1"/>
                </a:solidFill>
                <a:latin typeface="Styrene A LC Regular"/>
              </a:rPr>
              <a:t>Не машина</a:t>
            </a:r>
            <a:endParaRPr lang="ru-RU" kern="0" spc="24" dirty="0">
              <a:solidFill>
                <a:schemeClr val="bg1"/>
              </a:solidFill>
            </a:endParaRPr>
          </a:p>
        </p:txBody>
      </p:sp>
      <p:grpSp>
        <p:nvGrpSpPr>
          <p:cNvPr id="62" name="Группа 108">
            <a:extLst>
              <a:ext uri="{FF2B5EF4-FFF2-40B4-BE49-F238E27FC236}">
                <a16:creationId xmlns:a16="http://schemas.microsoft.com/office/drawing/2014/main" id="{14A60068-5B20-CA3C-334A-1AB1467082A5}"/>
              </a:ext>
            </a:extLst>
          </p:cNvPr>
          <p:cNvGrpSpPr/>
          <p:nvPr/>
        </p:nvGrpSpPr>
        <p:grpSpPr>
          <a:xfrm>
            <a:off x="4271663" y="5146371"/>
            <a:ext cx="3648674" cy="1248503"/>
            <a:chOff x="9171366" y="9013287"/>
            <a:chExt cx="8222379" cy="2813533"/>
          </a:xfrm>
        </p:grpSpPr>
        <p:grpSp>
          <p:nvGrpSpPr>
            <p:cNvPr id="63" name="Группа 56">
              <a:extLst>
                <a:ext uri="{FF2B5EF4-FFF2-40B4-BE49-F238E27FC236}">
                  <a16:creationId xmlns:a16="http://schemas.microsoft.com/office/drawing/2014/main" id="{87F41325-B222-D1CF-B90D-0328AF16C7FF}"/>
                </a:ext>
              </a:extLst>
            </p:cNvPr>
            <p:cNvGrpSpPr/>
            <p:nvPr/>
          </p:nvGrpSpPr>
          <p:grpSpPr>
            <a:xfrm>
              <a:off x="9171366" y="9013296"/>
              <a:ext cx="4453319" cy="2795811"/>
              <a:chOff x="14122532" y="3380245"/>
              <a:chExt cx="4453319" cy="2795811"/>
            </a:xfrm>
          </p:grpSpPr>
          <p:sp>
            <p:nvSpPr>
              <p:cNvPr id="90" name="Овал 57">
                <a:extLst>
                  <a:ext uri="{FF2B5EF4-FFF2-40B4-BE49-F238E27FC236}">
                    <a16:creationId xmlns:a16="http://schemas.microsoft.com/office/drawing/2014/main" id="{9FD4E5BC-3F2A-EAB5-B712-1CAC77D97DA5}"/>
                  </a:ext>
                </a:extLst>
              </p:cNvPr>
              <p:cNvSpPr/>
              <p:nvPr/>
            </p:nvSpPr>
            <p:spPr>
              <a:xfrm>
                <a:off x="14122532" y="346304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1" name="Овал 58">
                <a:extLst>
                  <a:ext uri="{FF2B5EF4-FFF2-40B4-BE49-F238E27FC236}">
                    <a16:creationId xmlns:a16="http://schemas.microsoft.com/office/drawing/2014/main" id="{C3F88AE7-40EA-32D8-451B-F5219806F84F}"/>
                  </a:ext>
                </a:extLst>
              </p:cNvPr>
              <p:cNvSpPr/>
              <p:nvPr/>
            </p:nvSpPr>
            <p:spPr>
              <a:xfrm>
                <a:off x="14141565" y="4428574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2" name="Овал 59">
                <a:extLst>
                  <a:ext uri="{FF2B5EF4-FFF2-40B4-BE49-F238E27FC236}">
                    <a16:creationId xmlns:a16="http://schemas.microsoft.com/office/drawing/2014/main" id="{CD25DF30-8270-4943-E324-639B841509F0}"/>
                  </a:ext>
                </a:extLst>
              </p:cNvPr>
              <p:cNvSpPr/>
              <p:nvPr/>
            </p:nvSpPr>
            <p:spPr>
              <a:xfrm>
                <a:off x="14141565" y="547690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3" name="Овал 60">
                <a:extLst>
                  <a:ext uri="{FF2B5EF4-FFF2-40B4-BE49-F238E27FC236}">
                    <a16:creationId xmlns:a16="http://schemas.microsoft.com/office/drawing/2014/main" id="{31E57F10-9040-B52E-0E56-2270F87CDE47}"/>
                  </a:ext>
                </a:extLst>
              </p:cNvPr>
              <p:cNvSpPr/>
              <p:nvPr/>
            </p:nvSpPr>
            <p:spPr>
              <a:xfrm>
                <a:off x="16016830" y="5492300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4" name="Овал 61">
                <a:extLst>
                  <a:ext uri="{FF2B5EF4-FFF2-40B4-BE49-F238E27FC236}">
                    <a16:creationId xmlns:a16="http://schemas.microsoft.com/office/drawing/2014/main" id="{3C386CA2-04EC-F451-B697-75DBF13B25FE}"/>
                  </a:ext>
                </a:extLst>
              </p:cNvPr>
              <p:cNvSpPr/>
              <p:nvPr/>
            </p:nvSpPr>
            <p:spPr>
              <a:xfrm>
                <a:off x="16016830" y="4443971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5" name="Овал 62">
                <a:extLst>
                  <a:ext uri="{FF2B5EF4-FFF2-40B4-BE49-F238E27FC236}">
                    <a16:creationId xmlns:a16="http://schemas.microsoft.com/office/drawing/2014/main" id="{58684BAB-057E-8E9F-24B3-C465A306C5B5}"/>
                  </a:ext>
                </a:extLst>
              </p:cNvPr>
              <p:cNvSpPr/>
              <p:nvPr/>
            </p:nvSpPr>
            <p:spPr>
              <a:xfrm>
                <a:off x="15998925" y="3428752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6" name="Овал 63">
                <a:extLst>
                  <a:ext uri="{FF2B5EF4-FFF2-40B4-BE49-F238E27FC236}">
                    <a16:creationId xmlns:a16="http://schemas.microsoft.com/office/drawing/2014/main" id="{F3BE3302-D932-3411-424F-CC739CD90910}"/>
                  </a:ext>
                </a:extLst>
              </p:cNvPr>
              <p:cNvSpPr/>
              <p:nvPr/>
            </p:nvSpPr>
            <p:spPr>
              <a:xfrm>
                <a:off x="17892095" y="3380245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7" name="Овал 64">
                <a:extLst>
                  <a:ext uri="{FF2B5EF4-FFF2-40B4-BE49-F238E27FC236}">
                    <a16:creationId xmlns:a16="http://schemas.microsoft.com/office/drawing/2014/main" id="{B6558969-1B61-E5C2-9463-2A3A408DCFD9}"/>
                  </a:ext>
                </a:extLst>
              </p:cNvPr>
              <p:cNvSpPr/>
              <p:nvPr/>
            </p:nvSpPr>
            <p:spPr>
              <a:xfrm>
                <a:off x="17892095" y="4428574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8" name="Овал 65">
                <a:extLst>
                  <a:ext uri="{FF2B5EF4-FFF2-40B4-BE49-F238E27FC236}">
                    <a16:creationId xmlns:a16="http://schemas.microsoft.com/office/drawing/2014/main" id="{C02B5387-AAC9-BE7F-95C9-92C64C55AF86}"/>
                  </a:ext>
                </a:extLst>
              </p:cNvPr>
              <p:cNvSpPr/>
              <p:nvPr/>
            </p:nvSpPr>
            <p:spPr>
              <a:xfrm>
                <a:off x="17892095" y="547690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99" name="Прямая соединительная линия 66">
                <a:extLst>
                  <a:ext uri="{FF2B5EF4-FFF2-40B4-BE49-F238E27FC236}">
                    <a16:creationId xmlns:a16="http://schemas.microsoft.com/office/drawing/2014/main" id="{B57A41A4-AD58-7DC6-1544-6E5D2F78BCCC}"/>
                  </a:ext>
                </a:extLst>
              </p:cNvPr>
              <p:cNvCxnSpPr>
                <a:cxnSpLocks/>
                <a:stCxn id="90" idx="6"/>
                <a:endCxn id="95" idx="2"/>
              </p:cNvCxnSpPr>
              <p:nvPr/>
            </p:nvCxnSpPr>
            <p:spPr>
              <a:xfrm flipV="1">
                <a:off x="14806288" y="3770630"/>
                <a:ext cx="1192637" cy="34291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Прямая соединительная линия 67">
                <a:extLst>
                  <a:ext uri="{FF2B5EF4-FFF2-40B4-BE49-F238E27FC236}">
                    <a16:creationId xmlns:a16="http://schemas.microsoft.com/office/drawing/2014/main" id="{FA6E613F-0923-4EB6-C2FF-D4F3D7C48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3737520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Прямая соединительная линия 68">
                <a:extLst>
                  <a:ext uri="{FF2B5EF4-FFF2-40B4-BE49-F238E27FC236}">
                    <a16:creationId xmlns:a16="http://schemas.microsoft.com/office/drawing/2014/main" id="{A8EF95C2-405C-F488-BDAF-C4B4738BE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4785849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Прямая соединительная линия 69">
                <a:extLst>
                  <a:ext uri="{FF2B5EF4-FFF2-40B4-BE49-F238E27FC236}">
                    <a16:creationId xmlns:a16="http://schemas.microsoft.com/office/drawing/2014/main" id="{FF8F1504-B61A-0D45-747B-7362E6B91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5320" y="4755055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Прямая соединительная линия 70">
                <a:extLst>
                  <a:ext uri="{FF2B5EF4-FFF2-40B4-BE49-F238E27FC236}">
                    <a16:creationId xmlns:a16="http://schemas.microsoft.com/office/drawing/2014/main" id="{00AF0B76-F6BA-80CB-1A04-9799CD09CA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5320" y="5803384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Прямая соединительная линия 71">
                <a:extLst>
                  <a:ext uri="{FF2B5EF4-FFF2-40B4-BE49-F238E27FC236}">
                    <a16:creationId xmlns:a16="http://schemas.microsoft.com/office/drawing/2014/main" id="{3FB1FA9F-3968-3783-C549-99EFA03ED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5834178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Прямая соединительная линия 72">
                <a:extLst>
                  <a:ext uri="{FF2B5EF4-FFF2-40B4-BE49-F238E27FC236}">
                    <a16:creationId xmlns:a16="http://schemas.microsoft.com/office/drawing/2014/main" id="{59B93C72-CCD8-3226-112D-2B3F455124A5}"/>
                  </a:ext>
                </a:extLst>
              </p:cNvPr>
              <p:cNvCxnSpPr>
                <a:cxnSpLocks/>
                <a:stCxn id="94" idx="6"/>
                <a:endCxn id="96" idx="2"/>
              </p:cNvCxnSpPr>
              <p:nvPr/>
            </p:nvCxnSpPr>
            <p:spPr>
              <a:xfrm flipV="1">
                <a:off x="16700586" y="3722123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Прямая соединительная линия 73">
                <a:extLst>
                  <a:ext uri="{FF2B5EF4-FFF2-40B4-BE49-F238E27FC236}">
                    <a16:creationId xmlns:a16="http://schemas.microsoft.com/office/drawing/2014/main" id="{420A8C9C-D00A-2CDB-89AC-EFCC1D912B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5289" y="4770452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Прямая соединительная линия 74">
                <a:extLst>
                  <a:ext uri="{FF2B5EF4-FFF2-40B4-BE49-F238E27FC236}">
                    <a16:creationId xmlns:a16="http://schemas.microsoft.com/office/drawing/2014/main" id="{5E7C8204-AC2F-892A-BD06-3A1E6F8FDA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05408" y="475505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Прямая соединительная линия 75">
                <a:extLst>
                  <a:ext uri="{FF2B5EF4-FFF2-40B4-BE49-F238E27FC236}">
                    <a16:creationId xmlns:a16="http://schemas.microsoft.com/office/drawing/2014/main" id="{7BF45454-FAFC-84EB-E558-70E077B140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40023" y="373956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Прямая соединительная линия 76">
                <a:extLst>
                  <a:ext uri="{FF2B5EF4-FFF2-40B4-BE49-F238E27FC236}">
                    <a16:creationId xmlns:a16="http://schemas.microsoft.com/office/drawing/2014/main" id="{90A6A2A0-FE18-3B41-864E-5D73858BB111}"/>
                  </a:ext>
                </a:extLst>
              </p:cNvPr>
              <p:cNvCxnSpPr>
                <a:cxnSpLocks/>
                <a:endCxn id="90" idx="6"/>
              </p:cNvCxnSpPr>
              <p:nvPr/>
            </p:nvCxnSpPr>
            <p:spPr>
              <a:xfrm flipH="1" flipV="1">
                <a:off x="14806288" y="3804921"/>
                <a:ext cx="1170718" cy="965532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Прямая соединительная линия 77">
                <a:extLst>
                  <a:ext uri="{FF2B5EF4-FFF2-40B4-BE49-F238E27FC236}">
                    <a16:creationId xmlns:a16="http://schemas.microsoft.com/office/drawing/2014/main" id="{DA47C0E0-FEA7-01F0-BFE9-449051EDE61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54725" y="475773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Прямая соединительная линия 78">
                <a:extLst>
                  <a:ext uri="{FF2B5EF4-FFF2-40B4-BE49-F238E27FC236}">
                    <a16:creationId xmlns:a16="http://schemas.microsoft.com/office/drawing/2014/main" id="{EDF691F4-229C-ED0A-2535-80FA634B27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716700" y="482627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Прямая соединительная линия 79">
                <a:extLst>
                  <a:ext uri="{FF2B5EF4-FFF2-40B4-BE49-F238E27FC236}">
                    <a16:creationId xmlns:a16="http://schemas.microsoft.com/office/drawing/2014/main" id="{B1711A79-AEB6-4D67-C897-8B822D4C4B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699376" y="3743188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Прямая соединительная линия 80">
                <a:extLst>
                  <a:ext uri="{FF2B5EF4-FFF2-40B4-BE49-F238E27FC236}">
                    <a16:creationId xmlns:a16="http://schemas.microsoft.com/office/drawing/2014/main" id="{C3591B00-DC31-909D-C359-B619DFE4ACFB}"/>
                  </a:ext>
                </a:extLst>
              </p:cNvPr>
              <p:cNvCxnSpPr>
                <a:cxnSpLocks/>
                <a:stCxn id="92" idx="6"/>
                <a:endCxn id="95" idx="2"/>
              </p:cNvCxnSpPr>
              <p:nvPr/>
            </p:nvCxnSpPr>
            <p:spPr>
              <a:xfrm flipV="1">
                <a:off x="14825321" y="3770630"/>
                <a:ext cx="1173604" cy="2048151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Прямая соединительная линия 81">
                <a:extLst>
                  <a:ext uri="{FF2B5EF4-FFF2-40B4-BE49-F238E27FC236}">
                    <a16:creationId xmlns:a16="http://schemas.microsoft.com/office/drawing/2014/main" id="{1B78F9C1-0A36-1F6F-8E41-566E1499B9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06727" y="3752917"/>
                <a:ext cx="1191509" cy="2081261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82">
              <a:extLst>
                <a:ext uri="{FF2B5EF4-FFF2-40B4-BE49-F238E27FC236}">
                  <a16:creationId xmlns:a16="http://schemas.microsoft.com/office/drawing/2014/main" id="{AA26B149-027E-3096-2821-3DDCEC6D8A04}"/>
                </a:ext>
              </a:extLst>
            </p:cNvPr>
            <p:cNvGrpSpPr/>
            <p:nvPr/>
          </p:nvGrpSpPr>
          <p:grpSpPr>
            <a:xfrm>
              <a:off x="12959459" y="9013287"/>
              <a:ext cx="4434286" cy="2813533"/>
              <a:chOff x="14141565" y="3362523"/>
              <a:chExt cx="4434286" cy="2813533"/>
            </a:xfrm>
          </p:grpSpPr>
          <p:sp>
            <p:nvSpPr>
              <p:cNvPr id="65" name="Овал 83">
                <a:extLst>
                  <a:ext uri="{FF2B5EF4-FFF2-40B4-BE49-F238E27FC236}">
                    <a16:creationId xmlns:a16="http://schemas.microsoft.com/office/drawing/2014/main" id="{3D27FF3C-0ED6-90C9-D3B3-0BCFFD420F52}"/>
                  </a:ext>
                </a:extLst>
              </p:cNvPr>
              <p:cNvSpPr/>
              <p:nvPr/>
            </p:nvSpPr>
            <p:spPr>
              <a:xfrm>
                <a:off x="14141565" y="3413450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6" name="Овал 84">
                <a:extLst>
                  <a:ext uri="{FF2B5EF4-FFF2-40B4-BE49-F238E27FC236}">
                    <a16:creationId xmlns:a16="http://schemas.microsoft.com/office/drawing/2014/main" id="{650C0B0C-61AB-15BD-BC46-3FA9696EEFBE}"/>
                  </a:ext>
                </a:extLst>
              </p:cNvPr>
              <p:cNvSpPr/>
              <p:nvPr/>
            </p:nvSpPr>
            <p:spPr>
              <a:xfrm>
                <a:off x="14141565" y="4428574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7" name="Овал 85">
                <a:extLst>
                  <a:ext uri="{FF2B5EF4-FFF2-40B4-BE49-F238E27FC236}">
                    <a16:creationId xmlns:a16="http://schemas.microsoft.com/office/drawing/2014/main" id="{99696A08-6042-8B97-9498-F8917EA460F5}"/>
                  </a:ext>
                </a:extLst>
              </p:cNvPr>
              <p:cNvSpPr/>
              <p:nvPr/>
            </p:nvSpPr>
            <p:spPr>
              <a:xfrm>
                <a:off x="14141565" y="547690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8" name="Овал 86">
                <a:extLst>
                  <a:ext uri="{FF2B5EF4-FFF2-40B4-BE49-F238E27FC236}">
                    <a16:creationId xmlns:a16="http://schemas.microsoft.com/office/drawing/2014/main" id="{75683B6A-C9CD-A07F-4391-8F0400279EBD}"/>
                  </a:ext>
                </a:extLst>
              </p:cNvPr>
              <p:cNvSpPr/>
              <p:nvPr/>
            </p:nvSpPr>
            <p:spPr>
              <a:xfrm>
                <a:off x="16016830" y="5492300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69" name="Овал 87">
                <a:extLst>
                  <a:ext uri="{FF2B5EF4-FFF2-40B4-BE49-F238E27FC236}">
                    <a16:creationId xmlns:a16="http://schemas.microsoft.com/office/drawing/2014/main" id="{B5224E8A-A1BC-F3A8-DBEE-56E09907601B}"/>
                  </a:ext>
                </a:extLst>
              </p:cNvPr>
              <p:cNvSpPr/>
              <p:nvPr/>
            </p:nvSpPr>
            <p:spPr>
              <a:xfrm>
                <a:off x="16016830" y="4443971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70" name="Овал 88">
                <a:extLst>
                  <a:ext uri="{FF2B5EF4-FFF2-40B4-BE49-F238E27FC236}">
                    <a16:creationId xmlns:a16="http://schemas.microsoft.com/office/drawing/2014/main" id="{76F41F86-58E8-778B-F272-E7B6E529577F}"/>
                  </a:ext>
                </a:extLst>
              </p:cNvPr>
              <p:cNvSpPr/>
              <p:nvPr/>
            </p:nvSpPr>
            <p:spPr>
              <a:xfrm>
                <a:off x="15998959" y="336252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71" name="Овал 89">
                <a:extLst>
                  <a:ext uri="{FF2B5EF4-FFF2-40B4-BE49-F238E27FC236}">
                    <a16:creationId xmlns:a16="http://schemas.microsoft.com/office/drawing/2014/main" id="{5C298D2F-6275-F592-1F31-7456ED3DF2D4}"/>
                  </a:ext>
                </a:extLst>
              </p:cNvPr>
              <p:cNvSpPr/>
              <p:nvPr/>
            </p:nvSpPr>
            <p:spPr>
              <a:xfrm>
                <a:off x="17892095" y="3364848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72" name="Овал 90">
                <a:extLst>
                  <a:ext uri="{FF2B5EF4-FFF2-40B4-BE49-F238E27FC236}">
                    <a16:creationId xmlns:a16="http://schemas.microsoft.com/office/drawing/2014/main" id="{D8F777F2-A152-4085-1083-CEB1AAE162E5}"/>
                  </a:ext>
                </a:extLst>
              </p:cNvPr>
              <p:cNvSpPr/>
              <p:nvPr/>
            </p:nvSpPr>
            <p:spPr>
              <a:xfrm>
                <a:off x="17892095" y="4428574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73" name="Овал 91">
                <a:extLst>
                  <a:ext uri="{FF2B5EF4-FFF2-40B4-BE49-F238E27FC236}">
                    <a16:creationId xmlns:a16="http://schemas.microsoft.com/office/drawing/2014/main" id="{31E20638-5869-3568-CCD1-589BC2E69AC2}"/>
                  </a:ext>
                </a:extLst>
              </p:cNvPr>
              <p:cNvSpPr/>
              <p:nvPr/>
            </p:nvSpPr>
            <p:spPr>
              <a:xfrm>
                <a:off x="17892095" y="547690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74" name="Прямая соединительная линия 92">
                <a:extLst>
                  <a:ext uri="{FF2B5EF4-FFF2-40B4-BE49-F238E27FC236}">
                    <a16:creationId xmlns:a16="http://schemas.microsoft.com/office/drawing/2014/main" id="{D45DF9F3-F4D3-5E75-9433-0CB196D34E14}"/>
                  </a:ext>
                </a:extLst>
              </p:cNvPr>
              <p:cNvCxnSpPr>
                <a:cxnSpLocks/>
                <a:stCxn id="65" idx="6"/>
                <a:endCxn id="70" idx="2"/>
              </p:cNvCxnSpPr>
              <p:nvPr/>
            </p:nvCxnSpPr>
            <p:spPr>
              <a:xfrm flipV="1">
                <a:off x="14825321" y="3704401"/>
                <a:ext cx="1173638" cy="5092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Прямая соединительная линия 93">
                <a:extLst>
                  <a:ext uri="{FF2B5EF4-FFF2-40B4-BE49-F238E27FC236}">
                    <a16:creationId xmlns:a16="http://schemas.microsoft.com/office/drawing/2014/main" id="{5216CE8D-F2AC-D2B8-F606-501BAE175B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3737520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Прямая соединительная линия 94">
                <a:extLst>
                  <a:ext uri="{FF2B5EF4-FFF2-40B4-BE49-F238E27FC236}">
                    <a16:creationId xmlns:a16="http://schemas.microsoft.com/office/drawing/2014/main" id="{5AA3C436-6A99-8666-8177-DBA7BDBC86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4785849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Прямая соединительная линия 95">
                <a:extLst>
                  <a:ext uri="{FF2B5EF4-FFF2-40B4-BE49-F238E27FC236}">
                    <a16:creationId xmlns:a16="http://schemas.microsoft.com/office/drawing/2014/main" id="{D41BAA75-4C0B-0B92-78A1-565AE4493F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5320" y="4755055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Прямая соединительная линия 96">
                <a:extLst>
                  <a:ext uri="{FF2B5EF4-FFF2-40B4-BE49-F238E27FC236}">
                    <a16:creationId xmlns:a16="http://schemas.microsoft.com/office/drawing/2014/main" id="{1DC67B5B-C0C5-BC6B-3118-066F6A43C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5320" y="5803384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Прямая соединительная линия 97">
                <a:extLst>
                  <a:ext uri="{FF2B5EF4-FFF2-40B4-BE49-F238E27FC236}">
                    <a16:creationId xmlns:a16="http://schemas.microsoft.com/office/drawing/2014/main" id="{CB5ADEB4-6D57-66A3-A371-2921ACE562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5834178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Прямая соединительная линия 98">
                <a:extLst>
                  <a:ext uri="{FF2B5EF4-FFF2-40B4-BE49-F238E27FC236}">
                    <a16:creationId xmlns:a16="http://schemas.microsoft.com/office/drawing/2014/main" id="{3CBE0363-2EEC-0F27-FAD6-69F64B69CA7A}"/>
                  </a:ext>
                </a:extLst>
              </p:cNvPr>
              <p:cNvCxnSpPr>
                <a:cxnSpLocks/>
                <a:stCxn id="69" idx="6"/>
                <a:endCxn id="71" idx="2"/>
              </p:cNvCxnSpPr>
              <p:nvPr/>
            </p:nvCxnSpPr>
            <p:spPr>
              <a:xfrm flipV="1">
                <a:off x="16700586" y="3706726"/>
                <a:ext cx="1191509" cy="1079123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Прямая соединительная линия 99">
                <a:extLst>
                  <a:ext uri="{FF2B5EF4-FFF2-40B4-BE49-F238E27FC236}">
                    <a16:creationId xmlns:a16="http://schemas.microsoft.com/office/drawing/2014/main" id="{2B3B5BB6-863A-E75D-4504-FAA2615686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5289" y="4770452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Прямая соединительная линия 100">
                <a:extLst>
                  <a:ext uri="{FF2B5EF4-FFF2-40B4-BE49-F238E27FC236}">
                    <a16:creationId xmlns:a16="http://schemas.microsoft.com/office/drawing/2014/main" id="{389EA7B7-576B-7CFD-9340-7B3EBDD369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05408" y="475505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Прямая соединительная линия 101">
                <a:extLst>
                  <a:ext uri="{FF2B5EF4-FFF2-40B4-BE49-F238E27FC236}">
                    <a16:creationId xmlns:a16="http://schemas.microsoft.com/office/drawing/2014/main" id="{760A0C8E-DEB4-3259-9654-6A193DFCF1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40023" y="373956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Прямая соединительная линия 102">
                <a:extLst>
                  <a:ext uri="{FF2B5EF4-FFF2-40B4-BE49-F238E27FC236}">
                    <a16:creationId xmlns:a16="http://schemas.microsoft.com/office/drawing/2014/main" id="{85E6599E-5524-F889-36AB-740A221AA7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785495" y="3706726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103">
                <a:extLst>
                  <a:ext uri="{FF2B5EF4-FFF2-40B4-BE49-F238E27FC236}">
                    <a16:creationId xmlns:a16="http://schemas.microsoft.com/office/drawing/2014/main" id="{61032608-A692-DAF0-42C4-F116E455B6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54725" y="475773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Прямая соединительная линия 104">
                <a:extLst>
                  <a:ext uri="{FF2B5EF4-FFF2-40B4-BE49-F238E27FC236}">
                    <a16:creationId xmlns:a16="http://schemas.microsoft.com/office/drawing/2014/main" id="{1CEB8143-CF8F-A99D-88CF-F8C09DD593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716700" y="482627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Прямая соединительная линия 105">
                <a:extLst>
                  <a:ext uri="{FF2B5EF4-FFF2-40B4-BE49-F238E27FC236}">
                    <a16:creationId xmlns:a16="http://schemas.microsoft.com/office/drawing/2014/main" id="{89C00D22-94F9-D0AF-A7C1-007D2F9452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699376" y="3743188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Прямая соединительная линия 106">
                <a:extLst>
                  <a:ext uri="{FF2B5EF4-FFF2-40B4-BE49-F238E27FC236}">
                    <a16:creationId xmlns:a16="http://schemas.microsoft.com/office/drawing/2014/main" id="{9104CC5F-FDC9-69A5-4E25-57513AF939AA}"/>
                  </a:ext>
                </a:extLst>
              </p:cNvPr>
              <p:cNvCxnSpPr>
                <a:cxnSpLocks/>
                <a:stCxn id="67" idx="6"/>
                <a:endCxn id="70" idx="2"/>
              </p:cNvCxnSpPr>
              <p:nvPr/>
            </p:nvCxnSpPr>
            <p:spPr>
              <a:xfrm flipV="1">
                <a:off x="14825321" y="3704401"/>
                <a:ext cx="1173638" cy="2114380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Прямая соединительная линия 107">
                <a:extLst>
                  <a:ext uri="{FF2B5EF4-FFF2-40B4-BE49-F238E27FC236}">
                    <a16:creationId xmlns:a16="http://schemas.microsoft.com/office/drawing/2014/main" id="{337DA9D6-0915-4024-9DA1-A88082C5CE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06727" y="3752917"/>
                <a:ext cx="1191509" cy="2081261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graphicFrame>
        <p:nvGraphicFramePr>
          <p:cNvPr id="3" name="Объект 2">
            <a:extLst>
              <a:ext uri="{FF2B5EF4-FFF2-40B4-BE49-F238E27FC236}">
                <a16:creationId xmlns:a16="http://schemas.microsoft.com/office/drawing/2014/main" id="{F19F2374-B95F-4D79-90E8-DA008757D3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839" y="2580126"/>
          <a:ext cx="3041450" cy="16977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3996233" imgH="2230161" progId="CorelDraw.Graphic.25">
                  <p:embed/>
                </p:oleObj>
              </mc:Choice>
              <mc:Fallback>
                <p:oleObj name="CorelDRAW" r:id="rId3" imgW="3996233" imgH="2230161" progId="CorelDraw.Graphic.25">
                  <p:embed/>
                  <p:pic>
                    <p:nvPicPr>
                      <p:cNvPr id="3" name="Объект 2">
                        <a:extLst>
                          <a:ext uri="{FF2B5EF4-FFF2-40B4-BE49-F238E27FC236}">
                            <a16:creationId xmlns:a16="http://schemas.microsoft.com/office/drawing/2014/main" id="{F19F2374-B95F-4D79-90E8-DA008757D3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9839" y="2580126"/>
                        <a:ext cx="3041450" cy="16977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6FCDDD93-4475-4280-9CBB-EF675267F43C}"/>
              </a:ext>
            </a:extLst>
          </p:cNvPr>
          <p:cNvGrpSpPr/>
          <p:nvPr/>
        </p:nvGrpSpPr>
        <p:grpSpPr>
          <a:xfrm>
            <a:off x="7315041" y="1555085"/>
            <a:ext cx="4198953" cy="3625569"/>
            <a:chOff x="14488213" y="4071424"/>
            <a:chExt cx="8398999" cy="7252082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9A310719-4A18-4D48-9059-84CBA9ADAC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5039" b="46807"/>
            <a:stretch/>
          </p:blipFill>
          <p:spPr>
            <a:xfrm>
              <a:off x="14488213" y="6590879"/>
              <a:ext cx="2590800" cy="2203960"/>
            </a:xfrm>
            <a:prstGeom prst="rect">
              <a:avLst/>
            </a:prstGeom>
            <a:ln w="76200">
              <a:solidFill>
                <a:srgbClr val="888888"/>
              </a:solidFill>
            </a:ln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CF84FBAE-10F9-4915-8855-F613472BD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6807" r="65039"/>
            <a:stretch/>
          </p:blipFill>
          <p:spPr>
            <a:xfrm>
              <a:off x="14488231" y="9094935"/>
              <a:ext cx="2590800" cy="2203960"/>
            </a:xfrm>
            <a:prstGeom prst="rect">
              <a:avLst/>
            </a:prstGeom>
            <a:ln w="76200">
              <a:solidFill>
                <a:srgbClr val="888888"/>
              </a:solidFill>
            </a:ln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05C2E9F-DAC8-47B7-9154-02397FDCA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039" b="46807"/>
            <a:stretch/>
          </p:blipFill>
          <p:spPr>
            <a:xfrm>
              <a:off x="14499315" y="4086823"/>
              <a:ext cx="2590800" cy="2203960"/>
            </a:xfrm>
            <a:prstGeom prst="rect">
              <a:avLst/>
            </a:prstGeom>
            <a:ln w="76200">
              <a:solidFill>
                <a:srgbClr val="888888"/>
              </a:solidFill>
            </a:ln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112E3FE8-CDA2-42F0-91CD-427F77A53C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289" t="47075"/>
            <a:stretch/>
          </p:blipFill>
          <p:spPr>
            <a:xfrm>
              <a:off x="17369644" y="9094935"/>
              <a:ext cx="2585259" cy="2203960"/>
            </a:xfrm>
            <a:prstGeom prst="rect">
              <a:avLst/>
            </a:prstGeom>
            <a:ln w="76200">
              <a:solidFill>
                <a:srgbClr val="888888"/>
              </a:solidFill>
            </a:ln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9D76C1E1-2BAC-457B-AD4D-A604847BA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3782" t="925" r="31333" b="45883"/>
            <a:stretch/>
          </p:blipFill>
          <p:spPr>
            <a:xfrm>
              <a:off x="17375187" y="4071424"/>
              <a:ext cx="2585258" cy="2203960"/>
            </a:xfrm>
            <a:prstGeom prst="rect">
              <a:avLst/>
            </a:prstGeom>
            <a:ln w="76200">
              <a:solidFill>
                <a:srgbClr val="888888"/>
              </a:solidFill>
            </a:ln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463FDE5F-4673-4511-8968-42C2814AF8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890" t="19998" r="44148" b="26810"/>
            <a:stretch/>
          </p:blipFill>
          <p:spPr>
            <a:xfrm>
              <a:off x="17369645" y="6641284"/>
              <a:ext cx="2590800" cy="2203961"/>
            </a:xfrm>
            <a:prstGeom prst="rect">
              <a:avLst/>
            </a:prstGeom>
            <a:ln w="76200">
              <a:solidFill>
                <a:srgbClr val="888888"/>
              </a:solidFill>
            </a:ln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F1269787-2A70-471F-B6E8-54E11892F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4961" t="33351" r="30152" b="13456"/>
            <a:stretch/>
          </p:blipFill>
          <p:spPr>
            <a:xfrm>
              <a:off x="20245517" y="6620358"/>
              <a:ext cx="2585258" cy="2203961"/>
            </a:xfrm>
            <a:prstGeom prst="rect">
              <a:avLst/>
            </a:prstGeom>
            <a:ln w="76200">
              <a:solidFill>
                <a:srgbClr val="888888"/>
              </a:solidFill>
            </a:ln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79880A3B-1DEF-41B8-9517-C6D2E55573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414" t="35139" r="43938" b="11668"/>
            <a:stretch/>
          </p:blipFill>
          <p:spPr>
            <a:xfrm>
              <a:off x="20245517" y="9119546"/>
              <a:ext cx="2641695" cy="2203960"/>
            </a:xfrm>
            <a:prstGeom prst="rect">
              <a:avLst/>
            </a:prstGeom>
            <a:ln w="76200">
              <a:solidFill>
                <a:srgbClr val="888888"/>
              </a:solidFill>
            </a:ln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45E7AC08-BF26-4977-BACF-A794045B11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2880" t="53862" r="4893" b="12321"/>
            <a:stretch/>
          </p:blipFill>
          <p:spPr>
            <a:xfrm>
              <a:off x="20245517" y="4086823"/>
              <a:ext cx="2590800" cy="2203960"/>
            </a:xfrm>
            <a:prstGeom prst="rect">
              <a:avLst/>
            </a:prstGeom>
            <a:ln w="76200">
              <a:solidFill>
                <a:srgbClr val="888888"/>
              </a:solidFill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4AF107E-5433-4CAC-8E60-5B829F8A301E}"/>
              </a:ext>
            </a:extLst>
          </p:cNvPr>
          <p:cNvSpPr txBox="1"/>
          <p:nvPr/>
        </p:nvSpPr>
        <p:spPr>
          <a:xfrm>
            <a:off x="4731740" y="2933764"/>
            <a:ext cx="1295231" cy="91940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kern="0" spc="24" dirty="0">
                <a:solidFill>
                  <a:sysClr val="windowText" lastClr="000000"/>
                </a:solidFill>
                <a:latin typeface="Styrene A LC Regular"/>
              </a:rPr>
              <a:t>Алгоритм извлечения признаков</a:t>
            </a:r>
            <a:endParaRPr lang="ru-RU" sz="550" b="1" dirty="0">
              <a:solidFill>
                <a:sysClr val="windowText" lastClr="000000"/>
              </a:solidFill>
              <a:latin typeface="Styrene A LC Regular"/>
            </a:endParaRPr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C1745018-E92F-4C38-A22A-CA33F82AD138}"/>
              </a:ext>
            </a:extLst>
          </p:cNvPr>
          <p:cNvSpPr/>
          <p:nvPr/>
        </p:nvSpPr>
        <p:spPr>
          <a:xfrm>
            <a:off x="3676189" y="3173091"/>
            <a:ext cx="882295" cy="3895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1" name="Стрелка: вправо 20">
            <a:extLst>
              <a:ext uri="{FF2B5EF4-FFF2-40B4-BE49-F238E27FC236}">
                <a16:creationId xmlns:a16="http://schemas.microsoft.com/office/drawing/2014/main" id="{08BBDEE3-7622-4F36-BA5A-660C26725782}"/>
              </a:ext>
            </a:extLst>
          </p:cNvPr>
          <p:cNvSpPr/>
          <p:nvPr/>
        </p:nvSpPr>
        <p:spPr>
          <a:xfrm>
            <a:off x="6215571" y="3173091"/>
            <a:ext cx="882295" cy="3895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6F104FBE-79B9-4B0D-8023-26E9AE2C3980}"/>
              </a:ext>
            </a:extLst>
          </p:cNvPr>
          <p:cNvSpPr/>
          <p:nvPr/>
        </p:nvSpPr>
        <p:spPr>
          <a:xfrm>
            <a:off x="507998" y="508381"/>
            <a:ext cx="11176005" cy="35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Feature extraction</a:t>
            </a: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Извлечение признаков</a:t>
            </a:r>
            <a:endParaRPr lang="en-US" sz="2400" kern="0" spc="24" dirty="0">
              <a:solidFill>
                <a:srgbClr val="888888"/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8709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A28DB56-E69C-4C99-8376-8D01D1A4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97" y="2206482"/>
            <a:ext cx="3294008" cy="2445037"/>
          </a:xfrm>
          <a:prstGeom prst="rect">
            <a:avLst/>
          </a:prstGeom>
        </p:spPr>
      </p:pic>
      <p:pic>
        <p:nvPicPr>
          <p:cNvPr id="34" name="Picture 8">
            <a:extLst>
              <a:ext uri="{FF2B5EF4-FFF2-40B4-BE49-F238E27FC236}">
                <a16:creationId xmlns:a16="http://schemas.microsoft.com/office/drawing/2014/main" id="{2E172010-C907-4036-A82B-E7D40616A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498" y="2087544"/>
            <a:ext cx="2397620" cy="2443162"/>
          </a:xfrm>
          <a:prstGeom prst="rect">
            <a:avLst/>
          </a:prstGeom>
        </p:spPr>
      </p:pic>
      <p:sp>
        <p:nvSpPr>
          <p:cNvPr id="35" name="Стрелка: вправо 34">
            <a:extLst>
              <a:ext uri="{FF2B5EF4-FFF2-40B4-BE49-F238E27FC236}">
                <a16:creationId xmlns:a16="http://schemas.microsoft.com/office/drawing/2014/main" id="{3198F599-5BED-48D5-87A5-DE6D6F67B282}"/>
              </a:ext>
            </a:extLst>
          </p:cNvPr>
          <p:cNvSpPr/>
          <p:nvPr/>
        </p:nvSpPr>
        <p:spPr>
          <a:xfrm>
            <a:off x="3625606" y="3234940"/>
            <a:ext cx="882295" cy="3895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6" name="Стрелка: вправо 35">
            <a:extLst>
              <a:ext uri="{FF2B5EF4-FFF2-40B4-BE49-F238E27FC236}">
                <a16:creationId xmlns:a16="http://schemas.microsoft.com/office/drawing/2014/main" id="{F684EA97-D467-4E4D-B7FA-CBE956B313C5}"/>
              </a:ext>
            </a:extLst>
          </p:cNvPr>
          <p:cNvSpPr/>
          <p:nvPr/>
        </p:nvSpPr>
        <p:spPr>
          <a:xfrm>
            <a:off x="8725217" y="3234940"/>
            <a:ext cx="882295" cy="38955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900"/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4DC2E894-E57F-4EAA-A144-0B80798A3429}"/>
              </a:ext>
            </a:extLst>
          </p:cNvPr>
          <p:cNvSpPr/>
          <p:nvPr/>
        </p:nvSpPr>
        <p:spPr>
          <a:xfrm>
            <a:off x="4566948" y="2235493"/>
            <a:ext cx="4101139" cy="35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799"/>
              </a:lnSpc>
            </a:pPr>
            <a:r>
              <a:rPr lang="ru-RU" sz="2699" b="1" kern="0" spc="24" dirty="0">
                <a:solidFill>
                  <a:sysClr val="windowText" lastClr="000000"/>
                </a:solidFill>
                <a:latin typeface="Styrene A LC Regular"/>
              </a:rPr>
              <a:t>Глубокое обучение</a:t>
            </a:r>
            <a:endParaRPr lang="en-US" sz="2699" b="1" kern="0" spc="24" dirty="0">
              <a:solidFill>
                <a:sysClr val="windowText" lastClr="000000"/>
              </a:solidFill>
              <a:latin typeface="Styrene A LC Regular"/>
            </a:endParaRPr>
          </a:p>
        </p:txBody>
      </p:sp>
      <p:grpSp>
        <p:nvGrpSpPr>
          <p:cNvPr id="91" name="Группа 90">
            <a:extLst>
              <a:ext uri="{FF2B5EF4-FFF2-40B4-BE49-F238E27FC236}">
                <a16:creationId xmlns:a16="http://schemas.microsoft.com/office/drawing/2014/main" id="{F5B2D2F1-49BE-4611-8688-2BF3EF5FAE9E}"/>
              </a:ext>
            </a:extLst>
          </p:cNvPr>
          <p:cNvGrpSpPr/>
          <p:nvPr/>
        </p:nvGrpSpPr>
        <p:grpSpPr>
          <a:xfrm>
            <a:off x="4560710" y="2858427"/>
            <a:ext cx="4110654" cy="1406583"/>
            <a:chOff x="9171366" y="9013287"/>
            <a:chExt cx="8222379" cy="2813533"/>
          </a:xfrm>
        </p:grpSpPr>
        <p:grpSp>
          <p:nvGrpSpPr>
            <p:cNvPr id="92" name="Группа 91">
              <a:extLst>
                <a:ext uri="{FF2B5EF4-FFF2-40B4-BE49-F238E27FC236}">
                  <a16:creationId xmlns:a16="http://schemas.microsoft.com/office/drawing/2014/main" id="{8092B6DF-2C9E-4762-9122-D308B4B96A30}"/>
                </a:ext>
              </a:extLst>
            </p:cNvPr>
            <p:cNvGrpSpPr/>
            <p:nvPr/>
          </p:nvGrpSpPr>
          <p:grpSpPr>
            <a:xfrm>
              <a:off x="9171366" y="9013296"/>
              <a:ext cx="4453319" cy="2795811"/>
              <a:chOff x="14122532" y="3380245"/>
              <a:chExt cx="4453319" cy="2795811"/>
            </a:xfrm>
          </p:grpSpPr>
          <p:sp>
            <p:nvSpPr>
              <p:cNvPr id="119" name="Овал 118">
                <a:extLst>
                  <a:ext uri="{FF2B5EF4-FFF2-40B4-BE49-F238E27FC236}">
                    <a16:creationId xmlns:a16="http://schemas.microsoft.com/office/drawing/2014/main" id="{D1CCEFF3-7DE5-4864-8013-61C24FB52EC9}"/>
                  </a:ext>
                </a:extLst>
              </p:cNvPr>
              <p:cNvSpPr/>
              <p:nvPr/>
            </p:nvSpPr>
            <p:spPr>
              <a:xfrm>
                <a:off x="14122532" y="346304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20" name="Овал 119">
                <a:extLst>
                  <a:ext uri="{FF2B5EF4-FFF2-40B4-BE49-F238E27FC236}">
                    <a16:creationId xmlns:a16="http://schemas.microsoft.com/office/drawing/2014/main" id="{D8CB5EFF-A876-40F1-B944-C33BEADF4DB8}"/>
                  </a:ext>
                </a:extLst>
              </p:cNvPr>
              <p:cNvSpPr/>
              <p:nvPr/>
            </p:nvSpPr>
            <p:spPr>
              <a:xfrm>
                <a:off x="14141565" y="4428574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21" name="Овал 120">
                <a:extLst>
                  <a:ext uri="{FF2B5EF4-FFF2-40B4-BE49-F238E27FC236}">
                    <a16:creationId xmlns:a16="http://schemas.microsoft.com/office/drawing/2014/main" id="{C33C0084-974A-482F-B415-500A84470D89}"/>
                  </a:ext>
                </a:extLst>
              </p:cNvPr>
              <p:cNvSpPr/>
              <p:nvPr/>
            </p:nvSpPr>
            <p:spPr>
              <a:xfrm>
                <a:off x="14141565" y="547690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22" name="Овал 121">
                <a:extLst>
                  <a:ext uri="{FF2B5EF4-FFF2-40B4-BE49-F238E27FC236}">
                    <a16:creationId xmlns:a16="http://schemas.microsoft.com/office/drawing/2014/main" id="{CD430903-680D-41A8-8859-0B7375328FE7}"/>
                  </a:ext>
                </a:extLst>
              </p:cNvPr>
              <p:cNvSpPr/>
              <p:nvPr/>
            </p:nvSpPr>
            <p:spPr>
              <a:xfrm>
                <a:off x="16016830" y="5492300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23" name="Овал 122">
                <a:extLst>
                  <a:ext uri="{FF2B5EF4-FFF2-40B4-BE49-F238E27FC236}">
                    <a16:creationId xmlns:a16="http://schemas.microsoft.com/office/drawing/2014/main" id="{2C1067D9-D6EA-46F2-A7A8-D48AC112BE2A}"/>
                  </a:ext>
                </a:extLst>
              </p:cNvPr>
              <p:cNvSpPr/>
              <p:nvPr/>
            </p:nvSpPr>
            <p:spPr>
              <a:xfrm>
                <a:off x="16016830" y="4443971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24" name="Овал 123">
                <a:extLst>
                  <a:ext uri="{FF2B5EF4-FFF2-40B4-BE49-F238E27FC236}">
                    <a16:creationId xmlns:a16="http://schemas.microsoft.com/office/drawing/2014/main" id="{1F389F32-D8D8-4641-B737-CC0DD4A96105}"/>
                  </a:ext>
                </a:extLst>
              </p:cNvPr>
              <p:cNvSpPr/>
              <p:nvPr/>
            </p:nvSpPr>
            <p:spPr>
              <a:xfrm>
                <a:off x="15998925" y="3428752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25" name="Овал 124">
                <a:extLst>
                  <a:ext uri="{FF2B5EF4-FFF2-40B4-BE49-F238E27FC236}">
                    <a16:creationId xmlns:a16="http://schemas.microsoft.com/office/drawing/2014/main" id="{3579B30D-BE49-4239-AD87-400A47AB3DE4}"/>
                  </a:ext>
                </a:extLst>
              </p:cNvPr>
              <p:cNvSpPr/>
              <p:nvPr/>
            </p:nvSpPr>
            <p:spPr>
              <a:xfrm>
                <a:off x="17892095" y="3380245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26" name="Овал 125">
                <a:extLst>
                  <a:ext uri="{FF2B5EF4-FFF2-40B4-BE49-F238E27FC236}">
                    <a16:creationId xmlns:a16="http://schemas.microsoft.com/office/drawing/2014/main" id="{0E9E5607-F7C3-4311-9617-6D17DC8D0BBC}"/>
                  </a:ext>
                </a:extLst>
              </p:cNvPr>
              <p:cNvSpPr/>
              <p:nvPr/>
            </p:nvSpPr>
            <p:spPr>
              <a:xfrm>
                <a:off x="17892095" y="4428574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27" name="Овал 126">
                <a:extLst>
                  <a:ext uri="{FF2B5EF4-FFF2-40B4-BE49-F238E27FC236}">
                    <a16:creationId xmlns:a16="http://schemas.microsoft.com/office/drawing/2014/main" id="{93792259-EB04-48BA-819E-368E1DCEF04E}"/>
                  </a:ext>
                </a:extLst>
              </p:cNvPr>
              <p:cNvSpPr/>
              <p:nvPr/>
            </p:nvSpPr>
            <p:spPr>
              <a:xfrm>
                <a:off x="17892095" y="547690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28" name="Прямая соединительная линия 127">
                <a:extLst>
                  <a:ext uri="{FF2B5EF4-FFF2-40B4-BE49-F238E27FC236}">
                    <a16:creationId xmlns:a16="http://schemas.microsoft.com/office/drawing/2014/main" id="{C972A1DC-6CFF-4A53-A77C-317D8908C8C1}"/>
                  </a:ext>
                </a:extLst>
              </p:cNvPr>
              <p:cNvCxnSpPr>
                <a:cxnSpLocks/>
                <a:stCxn id="119" idx="6"/>
                <a:endCxn id="124" idx="2"/>
              </p:cNvCxnSpPr>
              <p:nvPr/>
            </p:nvCxnSpPr>
            <p:spPr>
              <a:xfrm flipV="1">
                <a:off x="14806288" y="3770630"/>
                <a:ext cx="1192637" cy="34291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Прямая соединительная линия 128">
                <a:extLst>
                  <a:ext uri="{FF2B5EF4-FFF2-40B4-BE49-F238E27FC236}">
                    <a16:creationId xmlns:a16="http://schemas.microsoft.com/office/drawing/2014/main" id="{58E98496-CC0E-4338-8AB3-E7EB71F985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3737520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Прямая соединительная линия 129">
                <a:extLst>
                  <a:ext uri="{FF2B5EF4-FFF2-40B4-BE49-F238E27FC236}">
                    <a16:creationId xmlns:a16="http://schemas.microsoft.com/office/drawing/2014/main" id="{5DC92839-4F00-459D-AE1F-9E48F1439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4785849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Прямая соединительная линия 130">
                <a:extLst>
                  <a:ext uri="{FF2B5EF4-FFF2-40B4-BE49-F238E27FC236}">
                    <a16:creationId xmlns:a16="http://schemas.microsoft.com/office/drawing/2014/main" id="{78F31A2C-326F-465E-B27F-468F216AB7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5320" y="4755055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Прямая соединительная линия 131">
                <a:extLst>
                  <a:ext uri="{FF2B5EF4-FFF2-40B4-BE49-F238E27FC236}">
                    <a16:creationId xmlns:a16="http://schemas.microsoft.com/office/drawing/2014/main" id="{AF1D91D6-51C9-4842-836F-616F0C9723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5320" y="5803384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Прямая соединительная линия 132">
                <a:extLst>
                  <a:ext uri="{FF2B5EF4-FFF2-40B4-BE49-F238E27FC236}">
                    <a16:creationId xmlns:a16="http://schemas.microsoft.com/office/drawing/2014/main" id="{B96F54E9-8EFF-4DF7-8AAF-268DA6ABA8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5834178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Прямая соединительная линия 133">
                <a:extLst>
                  <a:ext uri="{FF2B5EF4-FFF2-40B4-BE49-F238E27FC236}">
                    <a16:creationId xmlns:a16="http://schemas.microsoft.com/office/drawing/2014/main" id="{74137F31-D78F-4749-AC36-C216AE24681A}"/>
                  </a:ext>
                </a:extLst>
              </p:cNvPr>
              <p:cNvCxnSpPr>
                <a:cxnSpLocks/>
                <a:stCxn id="123" idx="6"/>
                <a:endCxn id="125" idx="2"/>
              </p:cNvCxnSpPr>
              <p:nvPr/>
            </p:nvCxnSpPr>
            <p:spPr>
              <a:xfrm flipV="1">
                <a:off x="16700586" y="3722123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Прямая соединительная линия 134">
                <a:extLst>
                  <a:ext uri="{FF2B5EF4-FFF2-40B4-BE49-F238E27FC236}">
                    <a16:creationId xmlns:a16="http://schemas.microsoft.com/office/drawing/2014/main" id="{3938220B-472B-4C4F-8476-2A615E7409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5289" y="4770452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Прямая соединительная линия 135">
                <a:extLst>
                  <a:ext uri="{FF2B5EF4-FFF2-40B4-BE49-F238E27FC236}">
                    <a16:creationId xmlns:a16="http://schemas.microsoft.com/office/drawing/2014/main" id="{EA0F2DDF-3E84-4AB7-9FAC-82B4A41E2E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05408" y="475505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Прямая соединительная линия 136">
                <a:extLst>
                  <a:ext uri="{FF2B5EF4-FFF2-40B4-BE49-F238E27FC236}">
                    <a16:creationId xmlns:a16="http://schemas.microsoft.com/office/drawing/2014/main" id="{62C12425-5E27-44B9-A788-3BEC47FFB50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40023" y="373956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Прямая соединительная линия 137">
                <a:extLst>
                  <a:ext uri="{FF2B5EF4-FFF2-40B4-BE49-F238E27FC236}">
                    <a16:creationId xmlns:a16="http://schemas.microsoft.com/office/drawing/2014/main" id="{A121F991-E7E0-4849-8BBF-B074F10DF8F7}"/>
                  </a:ext>
                </a:extLst>
              </p:cNvPr>
              <p:cNvCxnSpPr>
                <a:cxnSpLocks/>
                <a:endCxn id="119" idx="6"/>
              </p:cNvCxnSpPr>
              <p:nvPr/>
            </p:nvCxnSpPr>
            <p:spPr>
              <a:xfrm flipH="1" flipV="1">
                <a:off x="14806288" y="3804921"/>
                <a:ext cx="1170718" cy="965532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Прямая соединительная линия 138">
                <a:extLst>
                  <a:ext uri="{FF2B5EF4-FFF2-40B4-BE49-F238E27FC236}">
                    <a16:creationId xmlns:a16="http://schemas.microsoft.com/office/drawing/2014/main" id="{63D67BAF-06F6-4430-A49A-5EA2755A35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54725" y="475773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Прямая соединительная линия 139">
                <a:extLst>
                  <a:ext uri="{FF2B5EF4-FFF2-40B4-BE49-F238E27FC236}">
                    <a16:creationId xmlns:a16="http://schemas.microsoft.com/office/drawing/2014/main" id="{9699FBA4-C0F1-4C23-BBE3-A01635B540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716700" y="482627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Прямая соединительная линия 140">
                <a:extLst>
                  <a:ext uri="{FF2B5EF4-FFF2-40B4-BE49-F238E27FC236}">
                    <a16:creationId xmlns:a16="http://schemas.microsoft.com/office/drawing/2014/main" id="{A5D9D0A3-2D29-40FB-9D2D-6A4934FA13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699376" y="3743188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Прямая соединительная линия 141">
                <a:extLst>
                  <a:ext uri="{FF2B5EF4-FFF2-40B4-BE49-F238E27FC236}">
                    <a16:creationId xmlns:a16="http://schemas.microsoft.com/office/drawing/2014/main" id="{0B526C46-AB19-43D0-96C0-1785E597B343}"/>
                  </a:ext>
                </a:extLst>
              </p:cNvPr>
              <p:cNvCxnSpPr>
                <a:cxnSpLocks/>
                <a:stCxn id="121" idx="6"/>
                <a:endCxn id="124" idx="2"/>
              </p:cNvCxnSpPr>
              <p:nvPr/>
            </p:nvCxnSpPr>
            <p:spPr>
              <a:xfrm flipV="1">
                <a:off x="14825321" y="3770630"/>
                <a:ext cx="1173604" cy="2048151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Прямая соединительная линия 142">
                <a:extLst>
                  <a:ext uri="{FF2B5EF4-FFF2-40B4-BE49-F238E27FC236}">
                    <a16:creationId xmlns:a16="http://schemas.microsoft.com/office/drawing/2014/main" id="{AD0F56FF-64B2-469C-8F7D-57B89F18C3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06727" y="3752917"/>
                <a:ext cx="1191509" cy="2081261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Группа 92">
              <a:extLst>
                <a:ext uri="{FF2B5EF4-FFF2-40B4-BE49-F238E27FC236}">
                  <a16:creationId xmlns:a16="http://schemas.microsoft.com/office/drawing/2014/main" id="{80916519-2F65-4B1B-94F4-60D97001E115}"/>
                </a:ext>
              </a:extLst>
            </p:cNvPr>
            <p:cNvGrpSpPr/>
            <p:nvPr/>
          </p:nvGrpSpPr>
          <p:grpSpPr>
            <a:xfrm>
              <a:off x="12959459" y="9013287"/>
              <a:ext cx="4434286" cy="2813533"/>
              <a:chOff x="14141565" y="3362523"/>
              <a:chExt cx="4434286" cy="2813533"/>
            </a:xfrm>
          </p:grpSpPr>
          <p:sp>
            <p:nvSpPr>
              <p:cNvPr id="94" name="Овал 93">
                <a:extLst>
                  <a:ext uri="{FF2B5EF4-FFF2-40B4-BE49-F238E27FC236}">
                    <a16:creationId xmlns:a16="http://schemas.microsoft.com/office/drawing/2014/main" id="{E857A0DB-4CE4-42E0-8703-2E238365F082}"/>
                  </a:ext>
                </a:extLst>
              </p:cNvPr>
              <p:cNvSpPr/>
              <p:nvPr/>
            </p:nvSpPr>
            <p:spPr>
              <a:xfrm>
                <a:off x="14141565" y="3413450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5" name="Овал 94">
                <a:extLst>
                  <a:ext uri="{FF2B5EF4-FFF2-40B4-BE49-F238E27FC236}">
                    <a16:creationId xmlns:a16="http://schemas.microsoft.com/office/drawing/2014/main" id="{FA84CC16-BDC5-4089-8A1C-2551258CE687}"/>
                  </a:ext>
                </a:extLst>
              </p:cNvPr>
              <p:cNvSpPr/>
              <p:nvPr/>
            </p:nvSpPr>
            <p:spPr>
              <a:xfrm>
                <a:off x="14141565" y="4428574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6" name="Овал 95">
                <a:extLst>
                  <a:ext uri="{FF2B5EF4-FFF2-40B4-BE49-F238E27FC236}">
                    <a16:creationId xmlns:a16="http://schemas.microsoft.com/office/drawing/2014/main" id="{BFCB85A4-5FE4-42FE-A5D2-46F5C8774454}"/>
                  </a:ext>
                </a:extLst>
              </p:cNvPr>
              <p:cNvSpPr/>
              <p:nvPr/>
            </p:nvSpPr>
            <p:spPr>
              <a:xfrm>
                <a:off x="14141565" y="547690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7" name="Овал 96">
                <a:extLst>
                  <a:ext uri="{FF2B5EF4-FFF2-40B4-BE49-F238E27FC236}">
                    <a16:creationId xmlns:a16="http://schemas.microsoft.com/office/drawing/2014/main" id="{F004ED80-623F-4C58-8A87-480E828C9BFA}"/>
                  </a:ext>
                </a:extLst>
              </p:cNvPr>
              <p:cNvSpPr/>
              <p:nvPr/>
            </p:nvSpPr>
            <p:spPr>
              <a:xfrm>
                <a:off x="16016830" y="5492300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8" name="Овал 97">
                <a:extLst>
                  <a:ext uri="{FF2B5EF4-FFF2-40B4-BE49-F238E27FC236}">
                    <a16:creationId xmlns:a16="http://schemas.microsoft.com/office/drawing/2014/main" id="{5B5763EA-05B2-49BF-86C1-6E893F0C9CD5}"/>
                  </a:ext>
                </a:extLst>
              </p:cNvPr>
              <p:cNvSpPr/>
              <p:nvPr/>
            </p:nvSpPr>
            <p:spPr>
              <a:xfrm>
                <a:off x="16016830" y="4443971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99" name="Овал 98">
                <a:extLst>
                  <a:ext uri="{FF2B5EF4-FFF2-40B4-BE49-F238E27FC236}">
                    <a16:creationId xmlns:a16="http://schemas.microsoft.com/office/drawing/2014/main" id="{1716DE45-8493-46BA-BC60-C2E058F23687}"/>
                  </a:ext>
                </a:extLst>
              </p:cNvPr>
              <p:cNvSpPr/>
              <p:nvPr/>
            </p:nvSpPr>
            <p:spPr>
              <a:xfrm>
                <a:off x="15998959" y="336252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00" name="Овал 99">
                <a:extLst>
                  <a:ext uri="{FF2B5EF4-FFF2-40B4-BE49-F238E27FC236}">
                    <a16:creationId xmlns:a16="http://schemas.microsoft.com/office/drawing/2014/main" id="{087CB519-650D-49B4-A358-E74383401628}"/>
                  </a:ext>
                </a:extLst>
              </p:cNvPr>
              <p:cNvSpPr/>
              <p:nvPr/>
            </p:nvSpPr>
            <p:spPr>
              <a:xfrm>
                <a:off x="17892095" y="3364848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01" name="Овал 100">
                <a:extLst>
                  <a:ext uri="{FF2B5EF4-FFF2-40B4-BE49-F238E27FC236}">
                    <a16:creationId xmlns:a16="http://schemas.microsoft.com/office/drawing/2014/main" id="{243BE986-6295-49A9-A201-7E43C025E48D}"/>
                  </a:ext>
                </a:extLst>
              </p:cNvPr>
              <p:cNvSpPr/>
              <p:nvPr/>
            </p:nvSpPr>
            <p:spPr>
              <a:xfrm>
                <a:off x="17892095" y="4428574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sp>
            <p:nvSpPr>
              <p:cNvPr id="102" name="Овал 101">
                <a:extLst>
                  <a:ext uri="{FF2B5EF4-FFF2-40B4-BE49-F238E27FC236}">
                    <a16:creationId xmlns:a16="http://schemas.microsoft.com/office/drawing/2014/main" id="{4E6A5C29-90A8-479C-8A9D-2A613D74E45C}"/>
                  </a:ext>
                </a:extLst>
              </p:cNvPr>
              <p:cNvSpPr/>
              <p:nvPr/>
            </p:nvSpPr>
            <p:spPr>
              <a:xfrm>
                <a:off x="17892095" y="5476903"/>
                <a:ext cx="683756" cy="683756"/>
              </a:xfrm>
              <a:prstGeom prst="ellipse">
                <a:avLst/>
              </a:prstGeom>
              <a:solidFill>
                <a:srgbClr val="00FFE8"/>
              </a:solidFill>
              <a:ln>
                <a:solidFill>
                  <a:srgbClr val="00FFE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sz="900"/>
              </a:p>
            </p:txBody>
          </p:sp>
          <p:cxnSp>
            <p:nvCxnSpPr>
              <p:cNvPr id="103" name="Прямая соединительная линия 102">
                <a:extLst>
                  <a:ext uri="{FF2B5EF4-FFF2-40B4-BE49-F238E27FC236}">
                    <a16:creationId xmlns:a16="http://schemas.microsoft.com/office/drawing/2014/main" id="{8D1CCEAB-D3A8-441C-9FE6-C19ABBEC0CA0}"/>
                  </a:ext>
                </a:extLst>
              </p:cNvPr>
              <p:cNvCxnSpPr>
                <a:cxnSpLocks/>
                <a:stCxn id="94" idx="6"/>
                <a:endCxn id="99" idx="2"/>
              </p:cNvCxnSpPr>
              <p:nvPr/>
            </p:nvCxnSpPr>
            <p:spPr>
              <a:xfrm flipV="1">
                <a:off x="14825321" y="3704401"/>
                <a:ext cx="1173638" cy="5092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Прямая соединительная линия 103">
                <a:extLst>
                  <a:ext uri="{FF2B5EF4-FFF2-40B4-BE49-F238E27FC236}">
                    <a16:creationId xmlns:a16="http://schemas.microsoft.com/office/drawing/2014/main" id="{9039853D-F2D5-43A0-BFF5-217075BEEA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3737520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Прямая соединительная линия 104">
                <a:extLst>
                  <a:ext uri="{FF2B5EF4-FFF2-40B4-BE49-F238E27FC236}">
                    <a16:creationId xmlns:a16="http://schemas.microsoft.com/office/drawing/2014/main" id="{BB93DAAF-2E56-4653-A4F1-2B87AA45C5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4785849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Прямая соединительная линия 105">
                <a:extLst>
                  <a:ext uri="{FF2B5EF4-FFF2-40B4-BE49-F238E27FC236}">
                    <a16:creationId xmlns:a16="http://schemas.microsoft.com/office/drawing/2014/main" id="{9429EA01-7364-444A-AA0E-12FA7AAD48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5320" y="4755055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Прямая соединительная линия 106">
                <a:extLst>
                  <a:ext uri="{FF2B5EF4-FFF2-40B4-BE49-F238E27FC236}">
                    <a16:creationId xmlns:a16="http://schemas.microsoft.com/office/drawing/2014/main" id="{571DDB70-307A-451A-A2EE-96DFCE000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25320" y="5803384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Прямая соединительная линия 107">
                <a:extLst>
                  <a:ext uri="{FF2B5EF4-FFF2-40B4-BE49-F238E27FC236}">
                    <a16:creationId xmlns:a16="http://schemas.microsoft.com/office/drawing/2014/main" id="{7E228FC4-8FDB-47A6-8672-AB2E8F3B8D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700586" y="5834178"/>
                <a:ext cx="1191509" cy="15397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Прямая соединительная линия 108">
                <a:extLst>
                  <a:ext uri="{FF2B5EF4-FFF2-40B4-BE49-F238E27FC236}">
                    <a16:creationId xmlns:a16="http://schemas.microsoft.com/office/drawing/2014/main" id="{3945421C-B6CB-4A5C-9376-F131E005A5D0}"/>
                  </a:ext>
                </a:extLst>
              </p:cNvPr>
              <p:cNvCxnSpPr>
                <a:cxnSpLocks/>
                <a:stCxn id="98" idx="6"/>
                <a:endCxn id="100" idx="2"/>
              </p:cNvCxnSpPr>
              <p:nvPr/>
            </p:nvCxnSpPr>
            <p:spPr>
              <a:xfrm flipV="1">
                <a:off x="16700586" y="3706726"/>
                <a:ext cx="1191509" cy="1079123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Прямая соединительная линия 109">
                <a:extLst>
                  <a:ext uri="{FF2B5EF4-FFF2-40B4-BE49-F238E27FC236}">
                    <a16:creationId xmlns:a16="http://schemas.microsoft.com/office/drawing/2014/main" id="{DE8B696E-ACA1-4AF2-8D34-3DA7297644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15289" y="4770452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Прямая соединительная линия 110">
                <a:extLst>
                  <a:ext uri="{FF2B5EF4-FFF2-40B4-BE49-F238E27FC236}">
                    <a16:creationId xmlns:a16="http://schemas.microsoft.com/office/drawing/2014/main" id="{D4DC2EC6-E1AE-424A-B4EB-7D9A7BE497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05408" y="475505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Прямая соединительная линия 111">
                <a:extLst>
                  <a:ext uri="{FF2B5EF4-FFF2-40B4-BE49-F238E27FC236}">
                    <a16:creationId xmlns:a16="http://schemas.microsoft.com/office/drawing/2014/main" id="{7BE612AA-1E39-4110-A5DF-3DA2CF41C48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840023" y="373956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Прямая соединительная линия 112">
                <a:extLst>
                  <a:ext uri="{FF2B5EF4-FFF2-40B4-BE49-F238E27FC236}">
                    <a16:creationId xmlns:a16="http://schemas.microsoft.com/office/drawing/2014/main" id="{6E1C584C-6266-4B29-9EE4-160009C388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785495" y="3706726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Прямая соединительная линия 113">
                <a:extLst>
                  <a:ext uri="{FF2B5EF4-FFF2-40B4-BE49-F238E27FC236}">
                    <a16:creationId xmlns:a16="http://schemas.microsoft.com/office/drawing/2014/main" id="{1AF341CB-694F-436B-8D79-DE6FF05D92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4854725" y="475773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Прямая соединительная линия 114">
                <a:extLst>
                  <a:ext uri="{FF2B5EF4-FFF2-40B4-BE49-F238E27FC236}">
                    <a16:creationId xmlns:a16="http://schemas.microsoft.com/office/drawing/2014/main" id="{92CC0975-68EA-48FC-BE2F-7ADA38D2C3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716700" y="4826275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Прямая соединительная линия 115">
                <a:extLst>
                  <a:ext uri="{FF2B5EF4-FFF2-40B4-BE49-F238E27FC236}">
                    <a16:creationId xmlns:a16="http://schemas.microsoft.com/office/drawing/2014/main" id="{7F23CCC8-7D2C-447C-80DF-81F829317B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6699376" y="3743188"/>
                <a:ext cx="1191509" cy="1063726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Прямая соединительная линия 116">
                <a:extLst>
                  <a:ext uri="{FF2B5EF4-FFF2-40B4-BE49-F238E27FC236}">
                    <a16:creationId xmlns:a16="http://schemas.microsoft.com/office/drawing/2014/main" id="{96A43A35-7702-4BA4-94AA-7761B0D9378B}"/>
                  </a:ext>
                </a:extLst>
              </p:cNvPr>
              <p:cNvCxnSpPr>
                <a:cxnSpLocks/>
                <a:stCxn id="96" idx="6"/>
                <a:endCxn id="99" idx="2"/>
              </p:cNvCxnSpPr>
              <p:nvPr/>
            </p:nvCxnSpPr>
            <p:spPr>
              <a:xfrm flipV="1">
                <a:off x="14825321" y="3704401"/>
                <a:ext cx="1173638" cy="2114380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Прямая соединительная линия 117">
                <a:extLst>
                  <a:ext uri="{FF2B5EF4-FFF2-40B4-BE49-F238E27FC236}">
                    <a16:creationId xmlns:a16="http://schemas.microsoft.com/office/drawing/2014/main" id="{2F5B81B3-45BF-421F-BCF2-D8D70820D9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706727" y="3752917"/>
                <a:ext cx="1191509" cy="2081261"/>
              </a:xfrm>
              <a:prstGeom prst="line">
                <a:avLst/>
              </a:prstGeom>
              <a:ln w="38100">
                <a:solidFill>
                  <a:srgbClr val="88888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4" name="Text 1">
            <a:extLst>
              <a:ext uri="{FF2B5EF4-FFF2-40B4-BE49-F238E27FC236}">
                <a16:creationId xmlns:a16="http://schemas.microsoft.com/office/drawing/2014/main" id="{AB3E6D6C-2497-4324-83D8-11D129403A41}"/>
              </a:ext>
            </a:extLst>
          </p:cNvPr>
          <p:cNvSpPr/>
          <p:nvPr/>
        </p:nvSpPr>
        <p:spPr>
          <a:xfrm>
            <a:off x="507998" y="508381"/>
            <a:ext cx="11176005" cy="35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Feature extraction</a:t>
            </a: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Извлечение признаков</a:t>
            </a:r>
            <a:endParaRPr lang="en-US" sz="2400" kern="0" spc="24" dirty="0">
              <a:solidFill>
                <a:srgbClr val="888888"/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5022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0" descr=" ">
            <a:extLst>
              <a:ext uri="{FF2B5EF4-FFF2-40B4-BE49-F238E27FC236}">
                <a16:creationId xmlns:a16="http://schemas.microsoft.com/office/drawing/2014/main" id="{E13AA388-FA04-4F4E-9E41-1739A60B1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6229" y="3806534"/>
            <a:ext cx="9785708" cy="305102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1"/>
            <a:ext cx="11176005" cy="35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CoFo Kak Black" pitchFamily="34" charset="-122"/>
                <a:cs typeface="CoFo Kak Black" pitchFamily="34" charset="-120"/>
              </a:rPr>
              <a:t>Применение глубоких нейронных сетей</a:t>
            </a:r>
          </a:p>
          <a:p>
            <a:pPr>
              <a:lnSpc>
                <a:spcPts val="2799"/>
              </a:lnSpc>
            </a:pPr>
            <a:r>
              <a:rPr lang="en-US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Google’s AlphaGo </a:t>
            </a:r>
          </a:p>
          <a:p>
            <a:pPr>
              <a:lnSpc>
                <a:spcPts val="2799"/>
              </a:lnSpc>
            </a:pP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pic>
        <p:nvPicPr>
          <p:cNvPr id="2050" name="Picture 2" descr="Google's artificial inelligence made some pretty huge leaps this week">
            <a:extLst>
              <a:ext uri="{FF2B5EF4-FFF2-40B4-BE49-F238E27FC236}">
                <a16:creationId xmlns:a16="http://schemas.microsoft.com/office/drawing/2014/main" id="{AED14B03-7361-4251-9961-C492F0D51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7" y="1585094"/>
            <a:ext cx="5757609" cy="410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phaGo defeats world Go champion Ke Jie – The New Economy">
            <a:extLst>
              <a:ext uri="{FF2B5EF4-FFF2-40B4-BE49-F238E27FC236}">
                <a16:creationId xmlns:a16="http://schemas.microsoft.com/office/drawing/2014/main" id="{0C9779AE-CA73-47F6-9D95-B7332087D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127" y="1585093"/>
            <a:ext cx="5479288" cy="410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3204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 0" descr=" ">
            <a:extLst>
              <a:ext uri="{FF2B5EF4-FFF2-40B4-BE49-F238E27FC236}">
                <a16:creationId xmlns:a16="http://schemas.microsoft.com/office/drawing/2014/main" id="{E13AA388-FA04-4F4E-9E41-1739A60B1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06292" y="4272419"/>
            <a:ext cx="9785708" cy="3051020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1"/>
            <a:ext cx="11176005" cy="35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CoFo Kak Black" pitchFamily="34" charset="-122"/>
                <a:cs typeface="CoFo Kak Black" pitchFamily="34" charset="-120"/>
              </a:rPr>
              <a:t>Применение глубоких нейронных сетей</a:t>
            </a:r>
          </a:p>
          <a:p>
            <a:pPr>
              <a:lnSpc>
                <a:spcPts val="2799"/>
              </a:lnSpc>
            </a:pPr>
            <a:r>
              <a:rPr lang="en-US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Skype Translator, </a:t>
            </a:r>
            <a:r>
              <a:rPr lang="ru-RU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переводчик </a:t>
            </a:r>
            <a:r>
              <a:rPr lang="en-US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Google</a:t>
            </a:r>
          </a:p>
          <a:p>
            <a:pPr>
              <a:lnSpc>
                <a:spcPts val="2799"/>
              </a:lnSpc>
            </a:pP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pic>
        <p:nvPicPr>
          <p:cNvPr id="21506" name="Picture 2" descr="Русский язык для синхронного перевода в Skype – Microsoft | Информация для  прессы">
            <a:extLst>
              <a:ext uri="{FF2B5EF4-FFF2-40B4-BE49-F238E27FC236}">
                <a16:creationId xmlns:a16="http://schemas.microsoft.com/office/drawing/2014/main" id="{02E3DC86-E5CA-4209-816E-C2E04416B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1" y="1815139"/>
            <a:ext cx="5460662" cy="398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413070-B1C0-C2A2-F26C-DD729466C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463" y="1815139"/>
            <a:ext cx="5927539" cy="398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68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1"/>
            <a:ext cx="11176005" cy="35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CoFo Kak Black" pitchFamily="34" charset="-122"/>
                <a:cs typeface="CoFo Kak Black" pitchFamily="34" charset="-120"/>
              </a:rPr>
              <a:t>Применение глубоких нейронных сетей</a:t>
            </a:r>
          </a:p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888888"/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Беспилотные автомобили и не только</a:t>
            </a:r>
            <a:endParaRPr lang="en-US" sz="2400" kern="0" spc="24" dirty="0">
              <a:solidFill>
                <a:srgbClr val="888888"/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  <a:p>
            <a:pPr>
              <a:lnSpc>
                <a:spcPts val="2799"/>
              </a:lnSpc>
            </a:pP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pic>
        <p:nvPicPr>
          <p:cNvPr id="22530" name="Picture 2" descr="The world's first public self-driving taxi service hits Singapore roads  today | VentureBeat">
            <a:extLst>
              <a:ext uri="{FF2B5EF4-FFF2-40B4-BE49-F238E27FC236}">
                <a16:creationId xmlns:a16="http://schemas.microsoft.com/office/drawing/2014/main" id="{43FBD372-D764-4C21-A559-3F6047BE1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t="8636" r="10662" b="3654"/>
          <a:stretch/>
        </p:blipFill>
        <p:spPr bwMode="auto">
          <a:xfrm>
            <a:off x="507997" y="1475701"/>
            <a:ext cx="3549204" cy="20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Uber запустил первые беспилотные такси в США :: Autonews">
            <a:extLst>
              <a:ext uri="{FF2B5EF4-FFF2-40B4-BE49-F238E27FC236}">
                <a16:creationId xmlns:a16="http://schemas.microsoft.com/office/drawing/2014/main" id="{9F96AB50-A914-47FE-A4D3-797C88F03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0"/>
          <a:stretch/>
        </p:blipFill>
        <p:spPr bwMode="auto">
          <a:xfrm>
            <a:off x="6210286" y="1475701"/>
            <a:ext cx="3549204" cy="20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Westfield Pod IMG_7682">
            <a:extLst>
              <a:ext uri="{FF2B5EF4-FFF2-40B4-BE49-F238E27FC236}">
                <a16:creationId xmlns:a16="http://schemas.microsoft.com/office/drawing/2014/main" id="{74908784-5E37-430B-8833-82DEC3BAC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6" b="6140"/>
          <a:stretch/>
        </p:blipFill>
        <p:spPr bwMode="auto">
          <a:xfrm>
            <a:off x="560562" y="4160143"/>
            <a:ext cx="3549204" cy="20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Яндекс» протестирует беспилотное такси в московском районе Ясенево -  Ведомости">
            <a:extLst>
              <a:ext uri="{FF2B5EF4-FFF2-40B4-BE49-F238E27FC236}">
                <a16:creationId xmlns:a16="http://schemas.microsoft.com/office/drawing/2014/main" id="{BABB9D5A-B1EC-4EE1-AE85-42B554AE6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285" y="4160143"/>
            <a:ext cx="3549204" cy="204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9">
            <a:extLst>
              <a:ext uri="{FF2B5EF4-FFF2-40B4-BE49-F238E27FC236}">
                <a16:creationId xmlns:a16="http://schemas.microsoft.com/office/drawing/2014/main" id="{4DCCA572-4E59-4F0D-8319-CF19E9034F5A}"/>
              </a:ext>
            </a:extLst>
          </p:cNvPr>
          <p:cNvSpPr/>
          <p:nvPr/>
        </p:nvSpPr>
        <p:spPr>
          <a:xfrm>
            <a:off x="4191248" y="2352164"/>
            <a:ext cx="127170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Сингапур</a:t>
            </a: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0D9B2E7-F600-4FBB-BCA1-B512652127F2}"/>
              </a:ext>
            </a:extLst>
          </p:cNvPr>
          <p:cNvSpPr/>
          <p:nvPr/>
        </p:nvSpPr>
        <p:spPr>
          <a:xfrm>
            <a:off x="4191248" y="5168667"/>
            <a:ext cx="2113162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Лондон, </a:t>
            </a:r>
            <a:r>
              <a:rPr lang="ru-RU" sz="12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Великобритания</a:t>
            </a: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80949278-98D8-4B3C-9162-634DDBC38DF3}"/>
              </a:ext>
            </a:extLst>
          </p:cNvPr>
          <p:cNvSpPr/>
          <p:nvPr/>
        </p:nvSpPr>
        <p:spPr>
          <a:xfrm>
            <a:off x="9875111" y="2352163"/>
            <a:ext cx="1398934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Питтсбург, </a:t>
            </a:r>
            <a:r>
              <a:rPr lang="ru-RU" sz="12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США</a:t>
            </a: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6FEB6944-C95D-4331-8AC6-92BD59D986E8}"/>
              </a:ext>
            </a:extLst>
          </p:cNvPr>
          <p:cNvSpPr/>
          <p:nvPr/>
        </p:nvSpPr>
        <p:spPr>
          <a:xfrm>
            <a:off x="9875111" y="5168666"/>
            <a:ext cx="1271709" cy="321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Москва,</a:t>
            </a:r>
          </a:p>
          <a:p>
            <a:pPr>
              <a:lnSpc>
                <a:spcPts val="2000"/>
              </a:lnSpc>
            </a:pPr>
            <a:r>
              <a:rPr lang="ru-RU" sz="1200" b="1" kern="0" spc="-64" dirty="0">
                <a:solidFill>
                  <a:srgbClr val="000000">
                    <a:alpha val="100000"/>
                  </a:srgbClr>
                </a:solidFill>
                <a:latin typeface="Styrene A LC Bold"/>
                <a:ea typeface="Styrene A LC Medium" pitchFamily="34" charset="-122"/>
                <a:cs typeface="Styrene A LC Medium" pitchFamily="34" charset="-120"/>
              </a:rPr>
              <a:t>Россия</a:t>
            </a:r>
          </a:p>
        </p:txBody>
      </p:sp>
    </p:spTree>
    <p:extLst>
      <p:ext uri="{BB962C8B-B14F-4D97-AF65-F5344CB8AC3E}">
        <p14:creationId xmlns:p14="http://schemas.microsoft.com/office/powerpoint/2010/main" val="732469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508380"/>
            <a:ext cx="7848559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291050A-282D-44C0-B587-953493325D4E}"/>
              </a:ext>
            </a:extLst>
          </p:cNvPr>
          <p:cNvSpPr/>
          <p:nvPr/>
        </p:nvSpPr>
        <p:spPr>
          <a:xfrm>
            <a:off x="507998" y="508381"/>
            <a:ext cx="11176005" cy="357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Arial Nova" panose="020B0504020202020204" pitchFamily="34" charset="0"/>
                <a:ea typeface="CoFo Kak Black" pitchFamily="34" charset="-122"/>
                <a:cs typeface="CoFo Kak Black" pitchFamily="34" charset="-120"/>
              </a:rPr>
              <a:t>Нейрон головного мозга</a:t>
            </a:r>
          </a:p>
          <a:p>
            <a:pPr>
              <a:lnSpc>
                <a:spcPts val="2799"/>
              </a:lnSpc>
            </a:pPr>
            <a:endParaRPr lang="ru-RU" sz="2400" kern="0" spc="24" dirty="0">
              <a:solidFill>
                <a:srgbClr val="000000">
                  <a:alpha val="100000"/>
                </a:srgbClr>
              </a:solidFill>
              <a:latin typeface="CoFo Kak Black" pitchFamily="34" charset="0"/>
              <a:ea typeface="CoFo Kak Black" pitchFamily="34" charset="-122"/>
              <a:cs typeface="CoFo Kak Black" pitchFamily="34" charset="-12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046AA4-08B7-6F63-F304-B37AC2129560}"/>
              </a:ext>
            </a:extLst>
          </p:cNvPr>
          <p:cNvGrpSpPr/>
          <p:nvPr/>
        </p:nvGrpSpPr>
        <p:grpSpPr>
          <a:xfrm>
            <a:off x="6044418" y="1533106"/>
            <a:ext cx="6147519" cy="3930543"/>
            <a:chOff x="12090410" y="3154590"/>
            <a:chExt cx="12296638" cy="7862110"/>
          </a:xfrm>
        </p:grpSpPr>
        <p:sp>
          <p:nvSpPr>
            <p:cNvPr id="17" name="Text 9">
              <a:extLst>
                <a:ext uri="{FF2B5EF4-FFF2-40B4-BE49-F238E27FC236}">
                  <a16:creationId xmlns:a16="http://schemas.microsoft.com/office/drawing/2014/main" id="{95869729-1239-4B02-AC1F-4B565A47B639}"/>
                </a:ext>
              </a:extLst>
            </p:cNvPr>
            <p:cNvSpPr/>
            <p:nvPr/>
          </p:nvSpPr>
          <p:spPr>
            <a:xfrm>
              <a:off x="15033365" y="3154590"/>
              <a:ext cx="6410728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ru-RU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Искусственный нейрон</a:t>
              </a:r>
            </a:p>
          </p:txBody>
        </p:sp>
        <p:pic>
          <p:nvPicPr>
            <p:cNvPr id="18" name="Picture 8">
              <a:extLst>
                <a:ext uri="{FF2B5EF4-FFF2-40B4-BE49-F238E27FC236}">
                  <a16:creationId xmlns:a16="http://schemas.microsoft.com/office/drawing/2014/main" id="{38E1FE50-91EF-462D-AE65-EC3746044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0410" y="4209632"/>
              <a:ext cx="12296638" cy="680706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C04873-CE2B-22E5-0969-9BAB42DA9A2B}"/>
              </a:ext>
            </a:extLst>
          </p:cNvPr>
          <p:cNvGrpSpPr/>
          <p:nvPr/>
        </p:nvGrpSpPr>
        <p:grpSpPr>
          <a:xfrm>
            <a:off x="507997" y="1533106"/>
            <a:ext cx="5702288" cy="3930543"/>
            <a:chOff x="1016127" y="2976848"/>
            <a:chExt cx="11406060" cy="7862110"/>
          </a:xfrm>
        </p:grpSpPr>
        <p:sp>
          <p:nvSpPr>
            <p:cNvPr id="16" name="Text 9">
              <a:extLst>
                <a:ext uri="{FF2B5EF4-FFF2-40B4-BE49-F238E27FC236}">
                  <a16:creationId xmlns:a16="http://schemas.microsoft.com/office/drawing/2014/main" id="{DD527389-5B5A-467B-A2A1-3B4B5A1BB0DA}"/>
                </a:ext>
              </a:extLst>
            </p:cNvPr>
            <p:cNvSpPr/>
            <p:nvPr/>
          </p:nvSpPr>
          <p:spPr>
            <a:xfrm>
              <a:off x="1373187" y="2976848"/>
              <a:ext cx="8957606" cy="64346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000"/>
                </a:lnSpc>
              </a:pPr>
              <a:r>
                <a:rPr lang="ru-RU" b="1" kern="0" spc="-64" dirty="0">
                  <a:solidFill>
                    <a:srgbClr val="000000">
                      <a:alpha val="100000"/>
                    </a:srgbClr>
                  </a:solidFill>
                  <a:latin typeface="Styrene A LC Bold"/>
                  <a:ea typeface="Styrene A LC Medium" pitchFamily="34" charset="-122"/>
                  <a:cs typeface="Styrene A LC Medium" pitchFamily="34" charset="-120"/>
                </a:rPr>
                <a:t>Нейрон головного мозга</a:t>
              </a:r>
            </a:p>
          </p:txBody>
        </p:sp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38A32E1C-C766-41D7-BDE9-C84121E5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6127" y="4031890"/>
              <a:ext cx="11406060" cy="68070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65462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Н</a:t>
            </a:r>
            <a:r>
              <a:rPr lang="en-US" sz="2800" b="1" dirty="0" err="1"/>
              <a:t>абор</a:t>
            </a:r>
            <a:r>
              <a:rPr lang="en-US" sz="2800" b="1" dirty="0"/>
              <a:t> </a:t>
            </a:r>
            <a:r>
              <a:rPr lang="en-US" sz="2800" b="1" dirty="0" err="1"/>
              <a:t>данных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49187C0-415D-5041-0AD8-D5A8C3F6CE8A}"/>
              </a:ext>
            </a:extLst>
          </p:cNvPr>
          <p:cNvSpPr/>
          <p:nvPr/>
        </p:nvSpPr>
        <p:spPr>
          <a:xfrm>
            <a:off x="1891796" y="1678704"/>
            <a:ext cx="306731" cy="1706762"/>
          </a:xfrm>
          <a:prstGeom prst="leftBrac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1D31C8-3370-10C0-1A0B-10FC2EC790FE}"/>
              </a:ext>
            </a:extLst>
          </p:cNvPr>
          <p:cNvSpPr txBox="1"/>
          <p:nvPr/>
        </p:nvSpPr>
        <p:spPr>
          <a:xfrm>
            <a:off x="1505808" y="2347419"/>
            <a:ext cx="30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751A45-965F-BBDF-7A8E-239E142238A6}"/>
                  </a:ext>
                </a:extLst>
              </p:cNvPr>
              <p:cNvSpPr txBox="1"/>
              <p:nvPr/>
            </p:nvSpPr>
            <p:spPr>
              <a:xfrm>
                <a:off x="290501" y="3510695"/>
                <a:ext cx="9744437" cy="3076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chemeClr val="tx1"/>
                    </a:solidFill>
                  </a:rPr>
                  <a:t>X = </a:t>
                </a:r>
                <a:r>
                  <a:rPr lang="ru-RU" b="1" dirty="0"/>
                  <a:t>В</a:t>
                </a:r>
                <a:r>
                  <a:rPr lang="en-US" b="1" dirty="0" err="1"/>
                  <a:t>ходны</a:t>
                </a:r>
                <a:r>
                  <a:rPr lang="ru-RU" b="1" dirty="0"/>
                  <a:t>е</a:t>
                </a:r>
                <a:r>
                  <a:rPr lang="en-US" b="1" dirty="0"/>
                  <a:t> </a:t>
                </a:r>
                <a:r>
                  <a:rPr lang="en-US" b="1" dirty="0" err="1"/>
                  <a:t>данны</a:t>
                </a:r>
                <a:r>
                  <a:rPr lang="ru-RU" b="1" dirty="0"/>
                  <a:t>е (длина, ширина, высота, цвет, текст и так далее)</a:t>
                </a:r>
              </a:p>
              <a:p>
                <a:pPr>
                  <a:lnSpc>
                    <a:spcPct val="200000"/>
                  </a:lnSpc>
                </a:pPr>
                <a:r>
                  <a:rPr lang="ru-RU" b="1" dirty="0"/>
                  <a:t>	</a:t>
                </a:r>
                <a:r>
                  <a:rPr lang="ru-RU" b="1" dirty="0">
                    <a:solidFill>
                      <a:srgbClr val="FF0000"/>
                    </a:solidFill>
                  </a:rPr>
                  <a:t>Каждый обьект </a:t>
                </a:r>
                <a:r>
                  <a:rPr lang="en-US" b="1" dirty="0">
                    <a:solidFill>
                      <a:srgbClr val="FF0000"/>
                    </a:solidFill>
                  </a:rPr>
                  <a:t>X </a:t>
                </a:r>
                <a:r>
                  <a:rPr lang="ru-RU" b="1" dirty="0">
                    <a:solidFill>
                      <a:srgbClr val="FF0000"/>
                    </a:solidFill>
                  </a:rPr>
                  <a:t>характеризуется набором признаков 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,…,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b="1" dirty="0">
                    <a:solidFill>
                      <a:schemeClr val="tx1"/>
                    </a:solidFill>
                  </a:rPr>
                  <a:t>Y = </a:t>
                </a:r>
                <a:r>
                  <a:rPr lang="ru-RU" b="1" dirty="0"/>
                  <a:t>Ц</a:t>
                </a:r>
                <a:r>
                  <a:rPr lang="en-US" b="1" dirty="0" err="1"/>
                  <a:t>елевая</a:t>
                </a:r>
                <a:r>
                  <a:rPr lang="en-US" b="1" dirty="0"/>
                  <a:t> </a:t>
                </a:r>
                <a:r>
                  <a:rPr lang="en-US" b="1" dirty="0" err="1"/>
                  <a:t>переменная</a:t>
                </a:r>
                <a:r>
                  <a:rPr lang="ru-RU" b="1" dirty="0"/>
                  <a:t> </a:t>
                </a:r>
                <a:r>
                  <a:rPr lang="en-US" b="1" dirty="0"/>
                  <a:t>(Target)</a:t>
                </a:r>
              </a:p>
              <a:p>
                <a:pPr marL="285750" indent="-28575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b="1" dirty="0"/>
                  <a:t>L = </a:t>
                </a:r>
                <a:r>
                  <a:rPr lang="ru-RU" b="1" dirty="0"/>
                  <a:t>Количество обучающих данных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b="1" dirty="0">
                    <a:solidFill>
                      <a:schemeClr val="tx1"/>
                    </a:solidFill>
                  </a:rPr>
                  <a:t> </a:t>
                </a:r>
                <a:r>
                  <a:rPr lang="ru-RU" b="1" dirty="0"/>
                  <a:t>= Обучающий набор данных</a:t>
                </a:r>
                <a:endParaRPr lang="en-US" b="1" dirty="0">
                  <a:solidFill>
                    <a:schemeClr val="tx1"/>
                  </a:solidFill>
                </a:endParaRPr>
              </a:p>
              <a:p>
                <a:pPr marL="285750" indent="-285750">
                  <a:lnSpc>
                    <a:spcPct val="20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) = </a:t>
                </a:r>
                <a:r>
                  <a:rPr lang="ru-RU" b="1" dirty="0"/>
                  <a:t>i-го примера в вашем обучающем наборе</a:t>
                </a:r>
                <a:r>
                  <a:rPr lang="en-US" b="1" dirty="0"/>
                  <a:t> </a:t>
                </a:r>
                <a:r>
                  <a:rPr lang="ru-RU" b="1" dirty="0"/>
                  <a:t>данных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751A45-965F-BBDF-7A8E-239E14223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501" y="3510695"/>
                <a:ext cx="9744437" cy="3076996"/>
              </a:xfrm>
              <a:prstGeom prst="rect">
                <a:avLst/>
              </a:prstGeom>
              <a:blipFill>
                <a:blip r:embed="rId3"/>
                <a:stretch>
                  <a:fillRect l="-438" b="-2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E1354DBD-FB31-CCB0-497D-E7236C4E3F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8075813"/>
                  </p:ext>
                </p:extLst>
              </p:nvPr>
            </p:nvGraphicFramePr>
            <p:xfrm>
              <a:off x="2322924" y="978881"/>
              <a:ext cx="8128000" cy="2494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456151407"/>
                        </a:ext>
                      </a:extLst>
                    </a:gridCol>
                    <a:gridCol w="1558637">
                      <a:extLst>
                        <a:ext uri="{9D8B030D-6E8A-4147-A177-3AD203B41FA5}">
                          <a16:colId xmlns:a16="http://schemas.microsoft.com/office/drawing/2014/main" val="757038926"/>
                        </a:ext>
                      </a:extLst>
                    </a:gridCol>
                    <a:gridCol w="1692563">
                      <a:extLst>
                        <a:ext uri="{9D8B030D-6E8A-4147-A177-3AD203B41FA5}">
                          <a16:colId xmlns:a16="http://schemas.microsoft.com/office/drawing/2014/main" val="1273052515"/>
                        </a:ext>
                      </a:extLst>
                    </a:gridCol>
                    <a:gridCol w="1678248">
                      <a:extLst>
                        <a:ext uri="{9D8B030D-6E8A-4147-A177-3AD203B41FA5}">
                          <a16:colId xmlns:a16="http://schemas.microsoft.com/office/drawing/2014/main" val="3928222091"/>
                        </a:ext>
                      </a:extLst>
                    </a:gridCol>
                    <a:gridCol w="1572952">
                      <a:extLst>
                        <a:ext uri="{9D8B030D-6E8A-4147-A177-3AD203B41FA5}">
                          <a16:colId xmlns:a16="http://schemas.microsoft.com/office/drawing/2014/main" val="207559549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dirty="0"/>
                            <a:t>Площадь квадрата</a:t>
                          </a:r>
                          <a:r>
                            <a:rPr lang="en-US" sz="1800" b="0" dirty="0"/>
                            <a:t> 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Этаж квартиры</a:t>
                          </a:r>
                          <a:r>
                            <a:rPr lang="en-US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Площадь кухни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Количество комнат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dirty="0"/>
                            <a:t>Стоимость квартиры</a:t>
                          </a:r>
                          <a:r>
                            <a:rPr lang="en-US" sz="1800" b="0" dirty="0"/>
                            <a:t> </a:t>
                          </a:r>
                          <a:r>
                            <a:rPr lang="en-US" sz="1800" b="0" dirty="0">
                              <a:solidFill>
                                <a:srgbClr val="00B050"/>
                              </a:solidFill>
                            </a:rPr>
                            <a:t>(Y)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157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91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643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238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1962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….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6371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E1354DBD-FB31-CCB0-497D-E7236C4E3FC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8075813"/>
                  </p:ext>
                </p:extLst>
              </p:nvPr>
            </p:nvGraphicFramePr>
            <p:xfrm>
              <a:off x="2322924" y="978881"/>
              <a:ext cx="8128000" cy="2494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625600">
                      <a:extLst>
                        <a:ext uri="{9D8B030D-6E8A-4147-A177-3AD203B41FA5}">
                          <a16:colId xmlns:a16="http://schemas.microsoft.com/office/drawing/2014/main" val="1456151407"/>
                        </a:ext>
                      </a:extLst>
                    </a:gridCol>
                    <a:gridCol w="1558637">
                      <a:extLst>
                        <a:ext uri="{9D8B030D-6E8A-4147-A177-3AD203B41FA5}">
                          <a16:colId xmlns:a16="http://schemas.microsoft.com/office/drawing/2014/main" val="757038926"/>
                        </a:ext>
                      </a:extLst>
                    </a:gridCol>
                    <a:gridCol w="1692563">
                      <a:extLst>
                        <a:ext uri="{9D8B030D-6E8A-4147-A177-3AD203B41FA5}">
                          <a16:colId xmlns:a16="http://schemas.microsoft.com/office/drawing/2014/main" val="1273052515"/>
                        </a:ext>
                      </a:extLst>
                    </a:gridCol>
                    <a:gridCol w="1678248">
                      <a:extLst>
                        <a:ext uri="{9D8B030D-6E8A-4147-A177-3AD203B41FA5}">
                          <a16:colId xmlns:a16="http://schemas.microsoft.com/office/drawing/2014/main" val="3928222091"/>
                        </a:ext>
                      </a:extLst>
                    </a:gridCol>
                    <a:gridCol w="1572952">
                      <a:extLst>
                        <a:ext uri="{9D8B030D-6E8A-4147-A177-3AD203B41FA5}">
                          <a16:colId xmlns:a16="http://schemas.microsoft.com/office/drawing/2014/main" val="207559549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75" t="-4762" r="-401124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4688" t="-4762" r="-318359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9170" t="-4762" r="-194224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90217" t="-4762" r="-94928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dirty="0"/>
                            <a:t>Стоимость квартиры</a:t>
                          </a:r>
                          <a:r>
                            <a:rPr lang="en-US" sz="1800" b="0" dirty="0"/>
                            <a:t> </a:t>
                          </a:r>
                          <a:r>
                            <a:rPr lang="en-US" sz="1800" b="0" dirty="0">
                              <a:solidFill>
                                <a:srgbClr val="00B050"/>
                              </a:solidFill>
                            </a:rPr>
                            <a:t>(Y)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157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195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91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643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238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1962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….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637161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D973BC50-39EF-7C45-1E7D-CB92CC154080}"/>
              </a:ext>
            </a:extLst>
          </p:cNvPr>
          <p:cNvSpPr/>
          <p:nvPr/>
        </p:nvSpPr>
        <p:spPr>
          <a:xfrm>
            <a:off x="1953994" y="1099311"/>
            <a:ext cx="306731" cy="421259"/>
          </a:xfrm>
          <a:prstGeom prst="leftBrace">
            <a:avLst/>
          </a:prstGeom>
          <a:ln w="28575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95558-D8C9-FDCB-4148-448AA5D4468D}"/>
              </a:ext>
            </a:extLst>
          </p:cNvPr>
          <p:cNvSpPr txBox="1"/>
          <p:nvPr/>
        </p:nvSpPr>
        <p:spPr>
          <a:xfrm>
            <a:off x="1616163" y="1118474"/>
            <a:ext cx="306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X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9207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Типы признаков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9D7CB4-2EAD-846C-B049-B448DAA86155}"/>
                  </a:ext>
                </a:extLst>
              </p:cNvPr>
              <p:cNvSpPr txBox="1"/>
              <p:nvPr/>
            </p:nvSpPr>
            <p:spPr>
              <a:xfrm>
                <a:off x="379971" y="1637955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Бинарные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,1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9D7CB4-2EAD-846C-B049-B448DAA86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71" y="1637955"/>
                <a:ext cx="6172200" cy="369332"/>
              </a:xfrm>
              <a:prstGeom prst="rect">
                <a:avLst/>
              </a:prstGeom>
              <a:blipFill>
                <a:blip r:embed="rId3"/>
                <a:stretch>
                  <a:fillRect l="-5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84BB77-4070-D8EF-ACA7-9F82CF5FC41D}"/>
                  </a:ext>
                </a:extLst>
              </p:cNvPr>
              <p:cNvSpPr txBox="1"/>
              <p:nvPr/>
            </p:nvSpPr>
            <p:spPr>
              <a:xfrm>
                <a:off x="379971" y="2125813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Числовые</a:t>
                </a:r>
                <a:r>
                  <a:rPr lang="ru-RU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A84BB77-4070-D8EF-ACA7-9F82CF5FC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71" y="2125813"/>
                <a:ext cx="6172200" cy="369332"/>
              </a:xfrm>
              <a:prstGeom prst="rect">
                <a:avLst/>
              </a:prstGeom>
              <a:blipFill>
                <a:blip r:embed="rId4"/>
                <a:stretch>
                  <a:fillRect l="-5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0767562-E523-1A56-3DA2-B9C01EEBEB65}"/>
              </a:ext>
            </a:extLst>
          </p:cNvPr>
          <p:cNvSpPr txBox="1"/>
          <p:nvPr/>
        </p:nvSpPr>
        <p:spPr>
          <a:xfrm>
            <a:off x="379971" y="1019200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Вещественные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545B4-CDB0-39C7-C13A-3B3AEF2196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69" y="4213116"/>
            <a:ext cx="6248721" cy="16256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F8B625-677F-69BA-5235-3D54B3A3623F}"/>
              </a:ext>
            </a:extLst>
          </p:cNvPr>
          <p:cNvSpPr txBox="1"/>
          <p:nvPr/>
        </p:nvSpPr>
        <p:spPr>
          <a:xfrm>
            <a:off x="229629" y="3843784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Число лайков от пользователей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6A9C7A-E148-733A-4276-76581AB160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6124" y="4669500"/>
            <a:ext cx="4039934" cy="903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0055A9-635A-91F3-609B-22F167F9A901}"/>
              </a:ext>
            </a:extLst>
          </p:cNvPr>
          <p:cNvSpPr txBox="1"/>
          <p:nvPr/>
        </p:nvSpPr>
        <p:spPr>
          <a:xfrm>
            <a:off x="7426125" y="3843784"/>
            <a:ext cx="3916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Температура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8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7" y="508381"/>
            <a:ext cx="6438867" cy="111745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Text 1"/>
          <p:cNvSpPr/>
          <p:nvPr/>
        </p:nvSpPr>
        <p:spPr>
          <a:xfrm>
            <a:off x="507997" y="508381"/>
            <a:ext cx="10040096" cy="457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Мы ежедневно взаимодействуем с ИИ </a:t>
            </a:r>
            <a:b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</a:b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507998" y="914727"/>
            <a:ext cx="10395649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000" kern="0" spc="24" dirty="0">
                <a:solidFill>
                  <a:srgbClr val="000000">
                    <a:alpha val="5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(и не всегда знаем об этом)</a:t>
            </a:r>
            <a:br>
              <a:rPr lang="ru-RU" sz="2000" kern="0" spc="24" dirty="0">
                <a:solidFill>
                  <a:srgbClr val="000000">
                    <a:alpha val="5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</a:br>
            <a:r>
              <a:rPr lang="ru-RU" sz="2000" kern="0" spc="24" dirty="0">
                <a:solidFill>
                  <a:srgbClr val="000000">
                    <a:alpha val="5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текущее положение дел: миром правит слабый ИИ</a:t>
            </a:r>
            <a:endParaRPr lang="en-US" sz="2000" dirty="0"/>
          </a:p>
        </p:txBody>
      </p:sp>
      <p:sp>
        <p:nvSpPr>
          <p:cNvPr id="5" name="Shape 3"/>
          <p:cNvSpPr/>
          <p:nvPr/>
        </p:nvSpPr>
        <p:spPr>
          <a:xfrm>
            <a:off x="11023543" y="508380"/>
            <a:ext cx="660397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2" name="Shape 9"/>
          <p:cNvSpPr/>
          <p:nvPr/>
        </p:nvSpPr>
        <p:spPr>
          <a:xfrm>
            <a:off x="507998" y="3200430"/>
            <a:ext cx="7619960" cy="2590463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4" name="Shape 11"/>
          <p:cNvSpPr/>
          <p:nvPr/>
        </p:nvSpPr>
        <p:spPr>
          <a:xfrm>
            <a:off x="1022346" y="3200430"/>
            <a:ext cx="101599" cy="20317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7" name="Shape 14"/>
          <p:cNvSpPr/>
          <p:nvPr/>
        </p:nvSpPr>
        <p:spPr>
          <a:xfrm>
            <a:off x="507998" y="5181372"/>
            <a:ext cx="7619960" cy="60952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BF8BE1-EE0B-48D9-AABA-78A2EE0E7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976" y="2201493"/>
            <a:ext cx="846557" cy="84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95424F6-4D56-4274-9377-110FC0946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738" y="1989060"/>
            <a:ext cx="1058990" cy="105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2FA0A4-0BD4-40CA-9651-9E00DA92A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75" y="3460750"/>
            <a:ext cx="1963217" cy="27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VI.RU – World Content Market">
            <a:extLst>
              <a:ext uri="{FF2B5EF4-FFF2-40B4-BE49-F238E27FC236}">
                <a16:creationId xmlns:a16="http://schemas.microsoft.com/office/drawing/2014/main" id="{B69CD453-ED58-4EF2-AA9A-17EB96EC6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882" y="3902289"/>
            <a:ext cx="1759427" cy="989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C255A5F9-A173-4A47-A0C4-697F652DE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47" y="4277696"/>
            <a:ext cx="2934905" cy="40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34DE5034-AA26-4B3D-8174-0687CEC0C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78" y="2282943"/>
            <a:ext cx="2492436" cy="46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Яндекс.Директ: что это такое и какой механизм работы у сервиса">
            <a:extLst>
              <a:ext uri="{FF2B5EF4-FFF2-40B4-BE49-F238E27FC236}">
                <a16:creationId xmlns:a16="http://schemas.microsoft.com/office/drawing/2014/main" id="{CAFC161F-600C-4B6E-8952-55B974550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727" y="5055452"/>
            <a:ext cx="2305543" cy="124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Файл:Логотип метро в системе бренда московского транспорта ...">
            <a:extLst>
              <a:ext uri="{FF2B5EF4-FFF2-40B4-BE49-F238E27FC236}">
                <a16:creationId xmlns:a16="http://schemas.microsoft.com/office/drawing/2014/main" id="{F790E019-E71A-4793-94F0-C2D3CFE3C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279" y="3561506"/>
            <a:ext cx="952976" cy="11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B7CF1A8-838E-42B1-8781-DF36D4118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784" y="5139045"/>
            <a:ext cx="1372215" cy="9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09D3195-8E01-4D6C-8D04-ED5893393C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0136" y="2907775"/>
            <a:ext cx="1884900" cy="942450"/>
          </a:xfrm>
          <a:prstGeom prst="rect">
            <a:avLst/>
          </a:prstGeom>
        </p:spPr>
      </p:pic>
      <p:pic>
        <p:nvPicPr>
          <p:cNvPr id="1050" name="Picture 26" descr="Главная | ЦОДД">
            <a:extLst>
              <a:ext uri="{FF2B5EF4-FFF2-40B4-BE49-F238E27FC236}">
                <a16:creationId xmlns:a16="http://schemas.microsoft.com/office/drawing/2014/main" id="{C14BC6D2-CF7C-4EA2-8185-430335DD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049" y="4687217"/>
            <a:ext cx="1613227" cy="88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94F0B916-A684-4C69-8F04-A36CBB6BB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79" y="5265503"/>
            <a:ext cx="1905613" cy="580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FCB05CDD-5EDC-4C38-B17C-06BB5C8AB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577" y="3486147"/>
            <a:ext cx="2500862" cy="5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969710C9-855F-45D9-BC03-68B420F3A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676" y="3154834"/>
            <a:ext cx="798112" cy="79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Wildberries logo PNG images free download | Pngimg.com">
            <a:extLst>
              <a:ext uri="{FF2B5EF4-FFF2-40B4-BE49-F238E27FC236}">
                <a16:creationId xmlns:a16="http://schemas.microsoft.com/office/drawing/2014/main" id="{28B5E02F-959D-4A8B-AE3C-BBC19D67F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461" y="2328477"/>
            <a:ext cx="1107593" cy="84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Brandlab — en">
            <a:extLst>
              <a:ext uri="{FF2B5EF4-FFF2-40B4-BE49-F238E27FC236}">
                <a16:creationId xmlns:a16="http://schemas.microsoft.com/office/drawing/2014/main" id="{48AD9911-A8C6-4C00-B3D2-C2712049C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68" y="4531973"/>
            <a:ext cx="827289" cy="82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2CFDB9A2-6B42-46F8-9B8E-6358BBCBF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89" y="4157568"/>
            <a:ext cx="737256" cy="73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Типы признаков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CEFEE-800B-4243-A08F-B30015023443}"/>
                  </a:ext>
                </a:extLst>
              </p:cNvPr>
              <p:cNvSpPr txBox="1"/>
              <p:nvPr/>
            </p:nvSpPr>
            <p:spPr>
              <a:xfrm>
                <a:off x="268760" y="1020804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1" dirty="0"/>
                  <a:t>Категориальные </a:t>
                </a:r>
                <a14:m>
                  <m:oMath xmlns:m="http://schemas.openxmlformats.org/officeDocument/2006/math">
                    <m:r>
                      <a:rPr lang="ru-R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ru-RU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u-RU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u-RU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ru-RU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b="1" dirty="0"/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BCEFEE-800B-4243-A08F-B30015023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760" y="1020804"/>
                <a:ext cx="6172200" cy="369332"/>
              </a:xfrm>
              <a:prstGeom prst="rect">
                <a:avLst/>
              </a:prstGeom>
              <a:blipFill>
                <a:blip r:embed="rId3"/>
                <a:stretch>
                  <a:fillRect l="-7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8111EDB5-C5A9-CA4C-6F3A-CA67E1D1237B}"/>
              </a:ext>
            </a:extLst>
          </p:cNvPr>
          <p:cNvSpPr txBox="1"/>
          <p:nvPr/>
        </p:nvSpPr>
        <p:spPr>
          <a:xfrm>
            <a:off x="268760" y="1601341"/>
            <a:ext cx="11816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Упорядоченные (ординальные) – для каждой пары возможных категорий можем сказать, какая больше, а какая меньше. Например, размер одежды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01E2DB-3A09-DD22-9609-0F0C518BBAA1}"/>
              </a:ext>
            </a:extLst>
          </p:cNvPr>
          <p:cNvSpPr txBox="1"/>
          <p:nvPr/>
        </p:nvSpPr>
        <p:spPr>
          <a:xfrm>
            <a:off x="268759" y="4052097"/>
            <a:ext cx="894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Неупорядоченные (номинальные) – категории между собой несравнимы.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9D3E53-5A0D-1A2F-B9D7-67EC3BAB5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634" y="2271143"/>
            <a:ext cx="5874052" cy="1473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1CD1C9-C34C-5F3E-D6CC-5BEEACDF9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585" y="5002897"/>
            <a:ext cx="6782149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40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Регрессия</a:t>
            </a:r>
            <a:r>
              <a:rPr lang="en-US" sz="2800" dirty="0"/>
              <a:t> (Regression)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7E34D2-F622-08EB-D520-943E96B762EF}"/>
                  </a:ext>
                </a:extLst>
              </p:cNvPr>
              <p:cNvSpPr txBox="1"/>
              <p:nvPr/>
            </p:nvSpPr>
            <p:spPr>
              <a:xfrm>
                <a:off x="7776175" y="1347870"/>
                <a:ext cx="1909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7E34D2-F622-08EB-D520-943E96B7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175" y="1347870"/>
                <a:ext cx="1909818" cy="276999"/>
              </a:xfrm>
              <a:prstGeom prst="rect">
                <a:avLst/>
              </a:prstGeom>
              <a:blipFill>
                <a:blip r:embed="rId3"/>
                <a:stretch>
                  <a:fillRect l="-479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7F0CD-A1CF-5042-EA63-7EB2B8A3DD0D}"/>
                  </a:ext>
                </a:extLst>
              </p:cNvPr>
              <p:cNvSpPr txBox="1"/>
              <p:nvPr/>
            </p:nvSpPr>
            <p:spPr>
              <a:xfrm>
                <a:off x="0" y="1071764"/>
                <a:ext cx="51360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Семейство моделей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87F0CD-A1CF-5042-EA63-7EB2B8A3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1764"/>
                <a:ext cx="5136066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F67C69-2B53-CFAA-8650-56CC33EE28EC}"/>
                  </a:ext>
                </a:extLst>
              </p:cNvPr>
              <p:cNvSpPr txBox="1"/>
              <p:nvPr/>
            </p:nvSpPr>
            <p:spPr>
              <a:xfrm>
                <a:off x="1" y="1624869"/>
                <a:ext cx="46691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F67C69-2B53-CFAA-8650-56CC33EE28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1624869"/>
                <a:ext cx="466918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CC4AEB-6A0E-F6CF-5F37-3E39A4C3AE11}"/>
                  </a:ext>
                </a:extLst>
              </p:cNvPr>
              <p:cNvSpPr txBox="1"/>
              <p:nvPr/>
            </p:nvSpPr>
            <p:spPr>
              <a:xfrm>
                <a:off x="-19653" y="2464849"/>
                <a:ext cx="6172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𝓐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 …+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CC4AEB-6A0E-F6CF-5F37-3E39A4C3A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653" y="2464849"/>
                <a:ext cx="6172200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62CDB59D-9C08-2AF6-6068-79B316EEDB13}"/>
              </a:ext>
            </a:extLst>
          </p:cNvPr>
          <p:cNvGrpSpPr/>
          <p:nvPr/>
        </p:nvGrpSpPr>
        <p:grpSpPr>
          <a:xfrm>
            <a:off x="3747873" y="3051033"/>
            <a:ext cx="4210563" cy="3447782"/>
            <a:chOff x="7265773" y="2174542"/>
            <a:chExt cx="4210563" cy="3447782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0771A7-321C-DF57-7738-D9A5B1C21984}"/>
                </a:ext>
              </a:extLst>
            </p:cNvPr>
            <p:cNvCxnSpPr/>
            <p:nvPr/>
          </p:nvCxnSpPr>
          <p:spPr>
            <a:xfrm flipV="1">
              <a:off x="7624119" y="2622739"/>
              <a:ext cx="0" cy="29995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1F42F68-E8B1-27A2-1E2D-4C9757E8210F}"/>
                </a:ext>
              </a:extLst>
            </p:cNvPr>
            <p:cNvCxnSpPr>
              <a:cxnSpLocks/>
            </p:cNvCxnSpPr>
            <p:nvPr/>
          </p:nvCxnSpPr>
          <p:spPr>
            <a:xfrm>
              <a:off x="7265773" y="5313405"/>
              <a:ext cx="36699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2149DA-5BFE-38DD-9FD8-D47D2C1254CC}"/>
                </a:ext>
              </a:extLst>
            </p:cNvPr>
            <p:cNvSpPr txBox="1"/>
            <p:nvPr/>
          </p:nvSpPr>
          <p:spPr>
            <a:xfrm>
              <a:off x="11111815" y="5128739"/>
              <a:ext cx="3645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D8E22AA-A4F6-F82D-F7B9-3901AB16380B}"/>
                </a:ext>
              </a:extLst>
            </p:cNvPr>
            <p:cNvSpPr txBox="1"/>
            <p:nvPr/>
          </p:nvSpPr>
          <p:spPr>
            <a:xfrm>
              <a:off x="7441858" y="2174542"/>
              <a:ext cx="36452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D6772B6-BCF4-7087-067D-5FBC9DE7457D}"/>
                </a:ext>
              </a:extLst>
            </p:cNvPr>
            <p:cNvSpPr/>
            <p:nvPr/>
          </p:nvSpPr>
          <p:spPr>
            <a:xfrm>
              <a:off x="8130746" y="4343767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F1E67AA-4B31-E0BA-B36B-0CAF4D84BE0C}"/>
                </a:ext>
              </a:extLst>
            </p:cNvPr>
            <p:cNvSpPr/>
            <p:nvPr/>
          </p:nvSpPr>
          <p:spPr>
            <a:xfrm>
              <a:off x="8362690" y="4136820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CD57C1-57F2-E4D4-6429-130FDC7E9EBF}"/>
                </a:ext>
              </a:extLst>
            </p:cNvPr>
            <p:cNvSpPr/>
            <p:nvPr/>
          </p:nvSpPr>
          <p:spPr>
            <a:xfrm>
              <a:off x="8595190" y="3907848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0EB70F1-7070-0CB8-826F-3A2650C2E9BF}"/>
                </a:ext>
              </a:extLst>
            </p:cNvPr>
            <p:cNvSpPr/>
            <p:nvPr/>
          </p:nvSpPr>
          <p:spPr>
            <a:xfrm>
              <a:off x="8829972" y="3684166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3A64A07-B0C1-9CD1-1B95-02672DD4CF5B}"/>
                </a:ext>
              </a:extLst>
            </p:cNvPr>
            <p:cNvSpPr/>
            <p:nvPr/>
          </p:nvSpPr>
          <p:spPr>
            <a:xfrm>
              <a:off x="9057506" y="3485089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53CDEE8-9CC6-64E0-C95E-2C7F718165B4}"/>
                </a:ext>
              </a:extLst>
            </p:cNvPr>
            <p:cNvSpPr/>
            <p:nvPr/>
          </p:nvSpPr>
          <p:spPr>
            <a:xfrm>
              <a:off x="9265250" y="3260420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0D2A95F-1671-116E-9D1A-DF0354ABEADC}"/>
                </a:ext>
              </a:extLst>
            </p:cNvPr>
            <p:cNvSpPr/>
            <p:nvPr/>
          </p:nvSpPr>
          <p:spPr>
            <a:xfrm>
              <a:off x="8373375" y="4579969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A66F37-617D-5F50-E109-161BFFBA39EF}"/>
                </a:ext>
              </a:extLst>
            </p:cNvPr>
            <p:cNvSpPr/>
            <p:nvPr/>
          </p:nvSpPr>
          <p:spPr>
            <a:xfrm>
              <a:off x="8619608" y="4339681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A16EFD0-C54C-67DC-4AEF-3CF77919D201}"/>
                </a:ext>
              </a:extLst>
            </p:cNvPr>
            <p:cNvSpPr/>
            <p:nvPr/>
          </p:nvSpPr>
          <p:spPr>
            <a:xfrm>
              <a:off x="8871160" y="4072605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A3B9D6E-57A5-D3D5-C7FF-A2D7AAB4F3C4}"/>
                </a:ext>
              </a:extLst>
            </p:cNvPr>
            <p:cNvSpPr/>
            <p:nvPr/>
          </p:nvSpPr>
          <p:spPr>
            <a:xfrm>
              <a:off x="9105942" y="3848923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08F0774-F110-22AD-1392-4C3FAFC5786F}"/>
                </a:ext>
              </a:extLst>
            </p:cNvPr>
            <p:cNvSpPr/>
            <p:nvPr/>
          </p:nvSpPr>
          <p:spPr>
            <a:xfrm>
              <a:off x="9333476" y="3649846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79C8F62-EC8F-B703-7233-5BB4CD507DB7}"/>
                </a:ext>
              </a:extLst>
            </p:cNvPr>
            <p:cNvSpPr/>
            <p:nvPr/>
          </p:nvSpPr>
          <p:spPr>
            <a:xfrm>
              <a:off x="9522168" y="3425177"/>
              <a:ext cx="148279" cy="140440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2086CC1-92F4-C89A-E678-D25CCC44D2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6475" y="2715072"/>
              <a:ext cx="2531463" cy="256126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9E5AA17-29FE-5DD3-37AC-B158DB52F0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4118" y="2588079"/>
              <a:ext cx="2447708" cy="246493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93998FD-553B-B4DE-3754-EF7FE21FDF8E}"/>
                </a:ext>
              </a:extLst>
            </p:cNvPr>
            <p:cNvCxnSpPr/>
            <p:nvPr/>
          </p:nvCxnSpPr>
          <p:spPr>
            <a:xfrm flipV="1">
              <a:off x="7805133" y="2792738"/>
              <a:ext cx="2483709" cy="2506000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65309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Регрессия</a:t>
            </a:r>
            <a:r>
              <a:rPr lang="en-US" sz="2800" dirty="0"/>
              <a:t> (Regression)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433A2C-4EC8-953E-2420-E6329A5CFE3D}"/>
              </a:ext>
            </a:extLst>
          </p:cNvPr>
          <p:cNvSpPr/>
          <p:nvPr/>
        </p:nvSpPr>
        <p:spPr>
          <a:xfrm>
            <a:off x="8507393" y="1626244"/>
            <a:ext cx="2453833" cy="5266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Н</a:t>
            </a:r>
            <a:r>
              <a:rPr lang="en-US" b="1" dirty="0" err="1">
                <a:solidFill>
                  <a:schemeClr val="tx1"/>
                </a:solidFill>
              </a:rPr>
              <a:t>абор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данных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B1D174-E843-11B2-D719-E7E8146F5F85}"/>
              </a:ext>
            </a:extLst>
          </p:cNvPr>
          <p:cNvSpPr/>
          <p:nvPr/>
        </p:nvSpPr>
        <p:spPr>
          <a:xfrm>
            <a:off x="8507393" y="2864313"/>
            <a:ext cx="2453833" cy="64335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Алгоритмы машинного обучения</a:t>
            </a:r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5FCEBB-8C13-00A9-D0A7-B39067285F71}"/>
                  </a:ext>
                </a:extLst>
              </p:cNvPr>
              <p:cNvSpPr/>
              <p:nvPr/>
            </p:nvSpPr>
            <p:spPr>
              <a:xfrm>
                <a:off x="9238929" y="4219094"/>
                <a:ext cx="978061" cy="5266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65FCEBB-8C13-00A9-D0A7-B39067285F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8929" y="4219094"/>
                <a:ext cx="978061" cy="5266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DC0724A-1CCA-0585-333E-333960619406}"/>
              </a:ext>
            </a:extLst>
          </p:cNvPr>
          <p:cNvCxnSpPr>
            <a:stCxn id="2" idx="2"/>
            <a:endCxn id="3" idx="0"/>
          </p:cNvCxnSpPr>
          <p:nvPr/>
        </p:nvCxnSpPr>
        <p:spPr>
          <a:xfrm rot="5400000">
            <a:off x="9378600" y="2508602"/>
            <a:ext cx="711421" cy="12700"/>
          </a:xfrm>
          <a:prstGeom prst="bentConnector3">
            <a:avLst>
              <a:gd name="adj1" fmla="val 9718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471E562-A57A-6E86-FDD6-AC71562F1CB8}"/>
              </a:ext>
            </a:extLst>
          </p:cNvPr>
          <p:cNvCxnSpPr/>
          <p:nvPr/>
        </p:nvCxnSpPr>
        <p:spPr>
          <a:xfrm rot="5400000">
            <a:off x="9391300" y="3857033"/>
            <a:ext cx="711421" cy="12700"/>
          </a:xfrm>
          <a:prstGeom prst="bentConnector3">
            <a:avLst>
              <a:gd name="adj1" fmla="val 97183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D4155-3772-D970-5AEA-C4FC74F1037D}"/>
              </a:ext>
            </a:extLst>
          </p:cNvPr>
          <p:cNvCxnSpPr>
            <a:stCxn id="4" idx="3"/>
          </p:cNvCxnSpPr>
          <p:nvPr/>
        </p:nvCxnSpPr>
        <p:spPr>
          <a:xfrm>
            <a:off x="10216990" y="4482418"/>
            <a:ext cx="7442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DC30C25-18EC-EF63-06B2-0C69A42F2CEB}"/>
              </a:ext>
            </a:extLst>
          </p:cNvPr>
          <p:cNvCxnSpPr/>
          <p:nvPr/>
        </p:nvCxnSpPr>
        <p:spPr>
          <a:xfrm>
            <a:off x="8494693" y="4482418"/>
            <a:ext cx="7442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5FA40A6-72F4-C889-B095-AFE6DB071A6A}"/>
              </a:ext>
            </a:extLst>
          </p:cNvPr>
          <p:cNvSpPr txBox="1"/>
          <p:nvPr/>
        </p:nvSpPr>
        <p:spPr>
          <a:xfrm>
            <a:off x="6505979" y="4251575"/>
            <a:ext cx="2022997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Площадь квадрата</a:t>
            </a:r>
            <a:endParaRPr lang="en-US" sz="1800" dirty="0"/>
          </a:p>
          <a:p>
            <a:r>
              <a:rPr lang="en-US" dirty="0"/>
              <a:t>	</a:t>
            </a:r>
            <a:r>
              <a:rPr lang="en-US" sz="2800" dirty="0">
                <a:solidFill>
                  <a:srgbClr val="FFC000"/>
                </a:solidFill>
              </a:rPr>
              <a:t>x</a:t>
            </a:r>
            <a:r>
              <a:rPr lang="en-US" sz="1800" dirty="0"/>
              <a:t> 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AB84D-C026-E06B-5304-6EA3C584241D}"/>
              </a:ext>
            </a:extLst>
          </p:cNvPr>
          <p:cNvSpPr txBox="1"/>
          <p:nvPr/>
        </p:nvSpPr>
        <p:spPr>
          <a:xfrm>
            <a:off x="10926943" y="4297752"/>
            <a:ext cx="124283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Стоимость</a:t>
            </a:r>
            <a:endParaRPr lang="en-US" sz="1800" dirty="0"/>
          </a:p>
          <a:p>
            <a:r>
              <a:rPr lang="en-US" dirty="0"/>
              <a:t>          </a:t>
            </a:r>
            <a:r>
              <a:rPr lang="en-US" sz="2800" dirty="0">
                <a:solidFill>
                  <a:srgbClr val="00B050"/>
                </a:solidFill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9B1E56-F474-9652-84EF-B816A3BE9E14}"/>
                  </a:ext>
                </a:extLst>
              </p:cNvPr>
              <p:cNvSpPr txBox="1"/>
              <p:nvPr/>
            </p:nvSpPr>
            <p:spPr>
              <a:xfrm>
                <a:off x="8484245" y="5361295"/>
                <a:ext cx="25382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en-US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en-US" sz="28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D9B1E56-F474-9652-84EF-B816A3BE9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4245" y="5361295"/>
                <a:ext cx="253823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9AEA4FB-06E0-072E-EE0A-A304EC49DDDC}"/>
              </a:ext>
            </a:extLst>
          </p:cNvPr>
          <p:cNvCxnSpPr/>
          <p:nvPr/>
        </p:nvCxnSpPr>
        <p:spPr>
          <a:xfrm flipH="1">
            <a:off x="5956182" y="937882"/>
            <a:ext cx="40511" cy="585100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7C68505-0C8D-B6CE-E83F-398CE6751D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34" y="2238722"/>
            <a:ext cx="4001694" cy="28130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7E34D2-F622-08EB-D520-943E96B762EF}"/>
                  </a:ext>
                </a:extLst>
              </p:cNvPr>
              <p:cNvSpPr txBox="1"/>
              <p:nvPr/>
            </p:nvSpPr>
            <p:spPr>
              <a:xfrm>
                <a:off x="1956847" y="1707725"/>
                <a:ext cx="19098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67E34D2-F622-08EB-D520-943E96B7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847" y="1707725"/>
                <a:ext cx="1909818" cy="276999"/>
              </a:xfrm>
              <a:prstGeom prst="rect">
                <a:avLst/>
              </a:prstGeom>
              <a:blipFill>
                <a:blip r:embed="rId6"/>
                <a:stretch>
                  <a:fillRect l="-4473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D6477EF-C9D4-719A-E9E9-2846D1D91C4F}"/>
              </a:ext>
            </a:extLst>
          </p:cNvPr>
          <p:cNvSpPr txBox="1"/>
          <p:nvPr/>
        </p:nvSpPr>
        <p:spPr>
          <a:xfrm>
            <a:off x="690140" y="5611031"/>
            <a:ext cx="4443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B0F0"/>
                </a:solidFill>
              </a:rPr>
              <a:t>Линейная регрессия с одной переменной 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56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4C5533E0-88B0-FBBC-43A5-55A7019C2D6E}"/>
              </a:ext>
            </a:extLst>
          </p:cNvPr>
          <p:cNvGraphicFramePr>
            <a:graphicFrameLocks noGrp="1"/>
          </p:cNvGraphicFramePr>
          <p:nvPr/>
        </p:nvGraphicFramePr>
        <p:xfrm>
          <a:off x="2459618" y="1637818"/>
          <a:ext cx="6088286" cy="2219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4143">
                  <a:extLst>
                    <a:ext uri="{9D8B030D-6E8A-4147-A177-3AD203B41FA5}">
                      <a16:colId xmlns:a16="http://schemas.microsoft.com/office/drawing/2014/main" val="598537870"/>
                    </a:ext>
                  </a:extLst>
                </a:gridCol>
                <a:gridCol w="3044143">
                  <a:extLst>
                    <a:ext uri="{9D8B030D-6E8A-4147-A177-3AD203B41FA5}">
                      <a16:colId xmlns:a16="http://schemas.microsoft.com/office/drawing/2014/main" val="3545920449"/>
                    </a:ext>
                  </a:extLst>
                </a:gridCol>
              </a:tblGrid>
              <a:tr h="313674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Площадь квадрата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(X)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Стоимость квартиры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2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65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8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65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5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339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21B73E-58FF-A5CC-1033-8C8A3DF39BFF}"/>
                  </a:ext>
                </a:extLst>
              </p:cNvPr>
              <p:cNvSpPr txBox="1"/>
              <p:nvPr/>
            </p:nvSpPr>
            <p:spPr>
              <a:xfrm>
                <a:off x="4497490" y="4312029"/>
                <a:ext cx="2965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421B73E-58FF-A5CC-1033-8C8A3DF39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490" y="4312029"/>
                <a:ext cx="296517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8FFEAF-6F96-255A-F1BB-32323F6E21FC}"/>
                  </a:ext>
                </a:extLst>
              </p:cNvPr>
              <p:cNvSpPr txBox="1"/>
              <p:nvPr/>
            </p:nvSpPr>
            <p:spPr>
              <a:xfrm>
                <a:off x="5035713" y="4898688"/>
                <a:ext cx="1257652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C8FFEAF-6F96-255A-F1BB-32323F6E2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713" y="4898688"/>
                <a:ext cx="1257652" cy="449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F1F3BF3-7C7F-8884-AD4A-0BE74B6B049E}"/>
              </a:ext>
            </a:extLst>
          </p:cNvPr>
          <p:cNvSpPr txBox="1"/>
          <p:nvPr/>
        </p:nvSpPr>
        <p:spPr>
          <a:xfrm>
            <a:off x="250302" y="1112714"/>
            <a:ext cx="6160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Н</a:t>
            </a:r>
            <a:r>
              <a:rPr lang="en-US" b="1" dirty="0" err="1"/>
              <a:t>абор</a:t>
            </a:r>
            <a:r>
              <a:rPr lang="en-US" b="1" dirty="0"/>
              <a:t> </a:t>
            </a:r>
            <a:r>
              <a:rPr lang="en-US" b="1" dirty="0" err="1"/>
              <a:t>данных</a:t>
            </a:r>
            <a:r>
              <a:rPr lang="ru-RU" b="1" dirty="0"/>
              <a:t>: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8E6B9-A4C6-F9F6-E42C-212428B8C49E}"/>
              </a:ext>
            </a:extLst>
          </p:cNvPr>
          <p:cNvSpPr txBox="1"/>
          <p:nvPr/>
        </p:nvSpPr>
        <p:spPr>
          <a:xfrm>
            <a:off x="250302" y="4342806"/>
            <a:ext cx="2307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en-US" b="1" dirty="0" err="1"/>
              <a:t>ункция</a:t>
            </a:r>
            <a:r>
              <a:rPr lang="en-US" b="1" dirty="0"/>
              <a:t> </a:t>
            </a:r>
            <a:r>
              <a:rPr lang="en-US" b="1" dirty="0" err="1"/>
              <a:t>гипотезы</a:t>
            </a:r>
            <a:r>
              <a:rPr lang="ru-RU" b="1" dirty="0"/>
              <a:t>: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215F0A-E050-8F5D-8C8C-9C89840C7966}"/>
              </a:ext>
            </a:extLst>
          </p:cNvPr>
          <p:cNvSpPr txBox="1"/>
          <p:nvPr/>
        </p:nvSpPr>
        <p:spPr>
          <a:xfrm>
            <a:off x="250301" y="5043278"/>
            <a:ext cx="240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</a:t>
            </a:r>
            <a:r>
              <a:rPr lang="en-US" b="1" dirty="0" err="1"/>
              <a:t>араметры</a:t>
            </a:r>
            <a:r>
              <a:rPr lang="en-US" b="1" dirty="0"/>
              <a:t> </a:t>
            </a:r>
            <a:r>
              <a:rPr lang="en-US" b="1" dirty="0" err="1"/>
              <a:t>модели</a:t>
            </a:r>
            <a:r>
              <a:rPr lang="ru-RU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CE3C44-E3D8-DC62-D5C6-985266E8E130}"/>
                  </a:ext>
                </a:extLst>
              </p:cNvPr>
              <p:cNvSpPr txBox="1"/>
              <p:nvPr/>
            </p:nvSpPr>
            <p:spPr>
              <a:xfrm>
                <a:off x="383411" y="5504263"/>
                <a:ext cx="1166004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Цель </a:t>
                </a:r>
                <a:r>
                  <a:rPr lang="en-US" dirty="0" err="1"/>
                  <a:t>обучения</a:t>
                </a:r>
                <a:r>
                  <a:rPr lang="en-US" dirty="0"/>
                  <a:t> в </a:t>
                </a:r>
                <a:r>
                  <a:rPr lang="en-US" dirty="0" err="1"/>
                  <a:t>машинном</a:t>
                </a:r>
                <a:r>
                  <a:rPr lang="en-US" dirty="0"/>
                  <a:t> </a:t>
                </a:r>
                <a:r>
                  <a:rPr lang="en-US" dirty="0" err="1"/>
                  <a:t>обучении</a:t>
                </a:r>
                <a:r>
                  <a:rPr lang="en-US" dirty="0"/>
                  <a:t> </a:t>
                </a:r>
                <a:r>
                  <a:rPr lang="en-US" dirty="0" err="1"/>
                  <a:t>заключается</a:t>
                </a:r>
                <a:r>
                  <a:rPr lang="en-US" dirty="0"/>
                  <a:t> в </a:t>
                </a:r>
                <a:r>
                  <a:rPr lang="en-US" dirty="0" err="1"/>
                  <a:t>нахождении</a:t>
                </a:r>
                <a:r>
                  <a:rPr lang="en-US" dirty="0"/>
                  <a:t> </a:t>
                </a:r>
                <a:r>
                  <a:rPr lang="en-US" dirty="0" err="1"/>
                  <a:t>оптимальных</a:t>
                </a:r>
                <a:r>
                  <a:rPr lang="en-US" dirty="0"/>
                  <a:t> </a:t>
                </a:r>
                <a:r>
                  <a:rPr lang="en-US" dirty="0" err="1"/>
                  <a:t>значений</a:t>
                </a:r>
                <a:r>
                  <a:rPr lang="en-US" dirty="0"/>
                  <a:t> </a:t>
                </a:r>
                <a:r>
                  <a:rPr lang="en-US" dirty="0" err="1"/>
                  <a:t>параметров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которые</a:t>
                </a:r>
                <a:r>
                  <a:rPr lang="en-US" dirty="0"/>
                  <a:t> </a:t>
                </a:r>
                <a:r>
                  <a:rPr lang="en-US" dirty="0" err="1"/>
                  <a:t>наилучшим</a:t>
                </a:r>
                <a:r>
                  <a:rPr lang="en-US" dirty="0"/>
                  <a:t> </a:t>
                </a:r>
                <a:r>
                  <a:rPr lang="en-US" dirty="0" err="1"/>
                  <a:t>образом</a:t>
                </a:r>
                <a:r>
                  <a:rPr lang="en-US" dirty="0"/>
                  <a:t> </a:t>
                </a:r>
                <a:r>
                  <a:rPr lang="en-US" dirty="0" err="1"/>
                  <a:t>соответствуют</a:t>
                </a:r>
                <a:r>
                  <a:rPr lang="en-US" dirty="0"/>
                  <a:t> </a:t>
                </a:r>
                <a:r>
                  <a:rPr lang="en-US" dirty="0" err="1"/>
                  <a:t>данным</a:t>
                </a:r>
                <a:r>
                  <a:rPr lang="en-US" dirty="0"/>
                  <a:t> и </a:t>
                </a:r>
                <a:r>
                  <a:rPr lang="en-US" dirty="0" err="1"/>
                  <a:t>позволяют</a:t>
                </a:r>
                <a:r>
                  <a:rPr lang="en-US" dirty="0"/>
                  <a:t> </a:t>
                </a:r>
                <a:r>
                  <a:rPr lang="en-US" dirty="0" err="1"/>
                  <a:t>функции</a:t>
                </a:r>
                <a:r>
                  <a:rPr lang="en-US" dirty="0"/>
                  <a:t> </a:t>
                </a:r>
                <a:r>
                  <a:rPr lang="en-US" dirty="0" err="1"/>
                  <a:t>гипотезы</a:t>
                </a:r>
                <a:r>
                  <a:rPr lang="en-US" dirty="0"/>
                  <a:t> </a:t>
                </a:r>
                <a:r>
                  <a:rPr lang="en-US" dirty="0" err="1"/>
                  <a:t>точно</a:t>
                </a:r>
                <a:r>
                  <a:rPr lang="en-US" dirty="0"/>
                  <a:t> </a:t>
                </a:r>
                <a:r>
                  <a:rPr lang="en-US" dirty="0" err="1"/>
                  <a:t>предсказывать</a:t>
                </a:r>
                <a:r>
                  <a:rPr lang="en-US" dirty="0"/>
                  <a:t> </a:t>
                </a:r>
                <a:r>
                  <a:rPr lang="en-US" dirty="0" err="1"/>
                  <a:t>или</a:t>
                </a:r>
                <a:r>
                  <a:rPr lang="en-US" dirty="0"/>
                  <a:t> </a:t>
                </a:r>
                <a:r>
                  <a:rPr lang="en-US" dirty="0" err="1"/>
                  <a:t>оценивать</a:t>
                </a:r>
                <a:r>
                  <a:rPr lang="en-US" dirty="0"/>
                  <a:t> </a:t>
                </a:r>
                <a:r>
                  <a:rPr lang="en-US" dirty="0" err="1"/>
                  <a:t>целевую</a:t>
                </a:r>
                <a:r>
                  <a:rPr lang="en-US" dirty="0"/>
                  <a:t> </a:t>
                </a:r>
                <a:r>
                  <a:rPr lang="en-US" dirty="0" err="1"/>
                  <a:t>переменную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на</a:t>
                </a:r>
                <a:r>
                  <a:rPr lang="en-US" dirty="0"/>
                  <a:t> </a:t>
                </a:r>
                <a:r>
                  <a:rPr lang="en-US" dirty="0" err="1"/>
                  <a:t>новых</a:t>
                </a:r>
                <a:r>
                  <a:rPr lang="en-US" dirty="0"/>
                  <a:t> </a:t>
                </a:r>
                <a:r>
                  <a:rPr lang="en-US" dirty="0" err="1"/>
                  <a:t>данных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CCE3C44-E3D8-DC62-D5C6-985266E8E1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11" y="5504263"/>
                <a:ext cx="11660047" cy="923330"/>
              </a:xfrm>
              <a:prstGeom prst="rect">
                <a:avLst/>
              </a:prstGeom>
              <a:blipFill>
                <a:blip r:embed="rId5"/>
                <a:stretch>
                  <a:fillRect l="-470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021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1EED53-B247-BD44-5C3B-74D7C2F96644}"/>
                  </a:ext>
                </a:extLst>
              </p:cNvPr>
              <p:cNvSpPr txBox="1"/>
              <p:nvPr/>
            </p:nvSpPr>
            <p:spPr>
              <a:xfrm>
                <a:off x="4352806" y="1152141"/>
                <a:ext cx="2965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1EED53-B247-BD44-5C3B-74D7C2F966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806" y="1152141"/>
                <a:ext cx="296517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E2427E6-8386-2FF0-D471-B93B11A578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5" y="1802757"/>
            <a:ext cx="12047317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016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3579E6-733D-2413-E918-4C31CE093660}"/>
                  </a:ext>
                </a:extLst>
              </p:cNvPr>
              <p:cNvSpPr txBox="1"/>
              <p:nvPr/>
            </p:nvSpPr>
            <p:spPr>
              <a:xfrm>
                <a:off x="4352806" y="1152141"/>
                <a:ext cx="2965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43579E6-733D-2413-E918-4C31CE09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806" y="1152141"/>
                <a:ext cx="296517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77EE10-10A7-6FB1-032C-FDFFDAB93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9" y="1996554"/>
            <a:ext cx="12082040" cy="4635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10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F4EE34-E269-ED54-9514-697F81BF57DF}"/>
                  </a:ext>
                </a:extLst>
              </p:cNvPr>
              <p:cNvSpPr txBox="1"/>
              <p:nvPr/>
            </p:nvSpPr>
            <p:spPr>
              <a:xfrm>
                <a:off x="346813" y="6032601"/>
                <a:ext cx="11550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 err="1"/>
                  <a:t>Выбирая</a:t>
                </a:r>
                <a:r>
                  <a:rPr lang="en-US" dirty="0"/>
                  <a:t> </a:t>
                </a:r>
                <a:r>
                  <a:rPr lang="en-US" dirty="0" err="1"/>
                  <a:t>параметры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так</a:t>
                </a:r>
                <a:r>
                  <a:rPr lang="en-US" dirty="0"/>
                  <a:t>,</a:t>
                </a:r>
                <a:r>
                  <a:rPr lang="ru-RU" dirty="0"/>
                  <a:t> </a:t>
                </a:r>
                <a:r>
                  <a:rPr lang="en-US" dirty="0" err="1"/>
                  <a:t>чтобы</a:t>
                </a:r>
                <a:r>
                  <a:rPr lang="en-US" dirty="0"/>
                  <a:t> </a:t>
                </a:r>
                <a:r>
                  <a:rPr lang="en-US" dirty="0" err="1"/>
                  <a:t>функция</a:t>
                </a:r>
                <a:r>
                  <a:rPr lang="en-US" dirty="0"/>
                  <a:t> </a:t>
                </a:r>
                <a:r>
                  <a:rPr lang="en-US" dirty="0" err="1"/>
                  <a:t>гипотезы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приближалась</a:t>
                </a:r>
                <a:r>
                  <a:rPr lang="en-US" dirty="0"/>
                  <a:t> к </a:t>
                </a:r>
                <a:r>
                  <a:rPr lang="en-US" dirty="0" err="1"/>
                  <a:t>значениям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на</a:t>
                </a:r>
                <a:r>
                  <a:rPr lang="en-US" dirty="0"/>
                  <a:t> </a:t>
                </a:r>
                <a:r>
                  <a:rPr lang="en-US" dirty="0" err="1"/>
                  <a:t>обучающей</a:t>
                </a:r>
                <a:r>
                  <a:rPr lang="en-US" dirty="0"/>
                  <a:t> </a:t>
                </a:r>
                <a:r>
                  <a:rPr lang="en-US" dirty="0" err="1"/>
                  <a:t>выборке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F4EE34-E269-ED54-9514-697F81BF5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3" y="6032601"/>
                <a:ext cx="11550088" cy="369332"/>
              </a:xfrm>
              <a:prstGeom prst="rect">
                <a:avLst/>
              </a:prstGeom>
              <a:blipFill>
                <a:blip r:embed="rId3"/>
                <a:stretch>
                  <a:fillRect l="-47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172F124-19FC-501E-5B95-02864F72C7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9466" y="2089230"/>
            <a:ext cx="3970699" cy="36113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88E4AA-AF62-F8C1-4BE7-4E3CDEEFEC1C}"/>
              </a:ext>
            </a:extLst>
          </p:cNvPr>
          <p:cNvSpPr txBox="1"/>
          <p:nvPr/>
        </p:nvSpPr>
        <p:spPr>
          <a:xfrm>
            <a:off x="231034" y="985720"/>
            <a:ext cx="70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</a:t>
            </a:r>
            <a:r>
              <a:rPr lang="ru-RU" sz="1800" dirty="0"/>
              <a:t>ункция потерь</a:t>
            </a:r>
            <a:r>
              <a:rPr lang="en-US" sz="1800" dirty="0"/>
              <a:t>: </a:t>
            </a:r>
            <a:r>
              <a:rPr lang="ru-RU" sz="1800" dirty="0"/>
              <a:t>Среднеквадратичная ошибка (</a:t>
            </a:r>
            <a:r>
              <a:rPr lang="ru-RU" sz="1800" b="1" dirty="0">
                <a:solidFill>
                  <a:schemeClr val="accent1"/>
                </a:solidFill>
              </a:rPr>
              <a:t>Mean Squared Error</a:t>
            </a:r>
            <a:r>
              <a:rPr lang="ru-RU" sz="1800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7E8E49-EC3F-C137-5C40-66EB0B385FEB}"/>
                  </a:ext>
                </a:extLst>
              </p:cNvPr>
              <p:cNvSpPr txBox="1"/>
              <p:nvPr/>
            </p:nvSpPr>
            <p:spPr>
              <a:xfrm>
                <a:off x="434657" y="3269162"/>
                <a:ext cx="3427157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7E8E49-EC3F-C137-5C40-66EB0B385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7" y="3269162"/>
                <a:ext cx="3427157" cy="7845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A6C876-4B68-5362-05F3-80EC28D55B6B}"/>
                  </a:ext>
                </a:extLst>
              </p:cNvPr>
              <p:cNvSpPr txBox="1"/>
              <p:nvPr/>
            </p:nvSpPr>
            <p:spPr>
              <a:xfrm>
                <a:off x="434657" y="5016577"/>
                <a:ext cx="4160493" cy="489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Цель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A6C876-4B68-5362-05F3-80EC28D55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7" y="5016577"/>
                <a:ext cx="4160493" cy="489108"/>
              </a:xfrm>
              <a:prstGeom prst="rect">
                <a:avLst/>
              </a:prstGeom>
              <a:blipFill>
                <a:blip r:embed="rId6"/>
                <a:stretch>
                  <a:fillRect l="-1171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7D63665-E885-DB42-6E4F-066F255F3F19}"/>
              </a:ext>
            </a:extLst>
          </p:cNvPr>
          <p:cNvSpPr txBox="1"/>
          <p:nvPr/>
        </p:nvSpPr>
        <p:spPr>
          <a:xfrm>
            <a:off x="346813" y="2787548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Функционал ошибки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C4D30-2ED2-B5F1-E924-1D39674DA343}"/>
                  </a:ext>
                </a:extLst>
              </p:cNvPr>
              <p:cNvSpPr txBox="1"/>
              <p:nvPr/>
            </p:nvSpPr>
            <p:spPr>
              <a:xfrm>
                <a:off x="346813" y="1633542"/>
                <a:ext cx="6165850" cy="7057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C4D30-2ED2-B5F1-E924-1D39674DA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3" y="1633542"/>
                <a:ext cx="6165850" cy="705771"/>
              </a:xfrm>
              <a:prstGeom prst="rect">
                <a:avLst/>
              </a:prstGeom>
              <a:blipFill>
                <a:blip r:embed="rId7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494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8E4AA-AF62-F8C1-4BE7-4E3CDEEFEC1C}"/>
              </a:ext>
            </a:extLst>
          </p:cNvPr>
          <p:cNvSpPr txBox="1"/>
          <p:nvPr/>
        </p:nvSpPr>
        <p:spPr>
          <a:xfrm>
            <a:off x="231034" y="985720"/>
            <a:ext cx="7033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</a:t>
            </a:r>
            <a:r>
              <a:rPr lang="ru-RU" sz="1800" dirty="0"/>
              <a:t>ункция потерь</a:t>
            </a:r>
            <a:r>
              <a:rPr lang="en-US" sz="1800" dirty="0"/>
              <a:t>: </a:t>
            </a:r>
            <a:r>
              <a:rPr lang="ru-RU" sz="1800" dirty="0"/>
              <a:t>Среднеквадратичная ошибка (</a:t>
            </a:r>
            <a:r>
              <a:rPr lang="ru-RU" sz="1800" b="1" dirty="0">
                <a:solidFill>
                  <a:schemeClr val="accent1"/>
                </a:solidFill>
              </a:rPr>
              <a:t>Mean Squared Error</a:t>
            </a:r>
            <a:r>
              <a:rPr lang="ru-RU" sz="1800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7678597B-FF5F-6F11-223F-1B09DB1F63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72025"/>
                  </p:ext>
                </p:extLst>
              </p:nvPr>
            </p:nvGraphicFramePr>
            <p:xfrm>
              <a:off x="1173311" y="2194560"/>
              <a:ext cx="10218589" cy="27686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2519">
                      <a:extLst>
                        <a:ext uri="{9D8B030D-6E8A-4147-A177-3AD203B41FA5}">
                          <a16:colId xmlns:a16="http://schemas.microsoft.com/office/drawing/2014/main" val="1456151407"/>
                        </a:ext>
                      </a:extLst>
                    </a:gridCol>
                    <a:gridCol w="1412885">
                      <a:extLst>
                        <a:ext uri="{9D8B030D-6E8A-4147-A177-3AD203B41FA5}">
                          <a16:colId xmlns:a16="http://schemas.microsoft.com/office/drawing/2014/main" val="757038926"/>
                        </a:ext>
                      </a:extLst>
                    </a:gridCol>
                    <a:gridCol w="1534287">
                      <a:extLst>
                        <a:ext uri="{9D8B030D-6E8A-4147-A177-3AD203B41FA5}">
                          <a16:colId xmlns:a16="http://schemas.microsoft.com/office/drawing/2014/main" val="1273052515"/>
                        </a:ext>
                      </a:extLst>
                    </a:gridCol>
                    <a:gridCol w="1521312">
                      <a:extLst>
                        <a:ext uri="{9D8B030D-6E8A-4147-A177-3AD203B41FA5}">
                          <a16:colId xmlns:a16="http://schemas.microsoft.com/office/drawing/2014/main" val="3928222091"/>
                        </a:ext>
                      </a:extLst>
                    </a:gridCol>
                    <a:gridCol w="1416380">
                      <a:extLst>
                        <a:ext uri="{9D8B030D-6E8A-4147-A177-3AD203B41FA5}">
                          <a16:colId xmlns:a16="http://schemas.microsoft.com/office/drawing/2014/main" val="2075595490"/>
                        </a:ext>
                      </a:extLst>
                    </a:gridCol>
                    <a:gridCol w="870228">
                      <a:extLst>
                        <a:ext uri="{9D8B030D-6E8A-4147-A177-3AD203B41FA5}">
                          <a16:colId xmlns:a16="http://schemas.microsoft.com/office/drawing/2014/main" val="1189271398"/>
                        </a:ext>
                      </a:extLst>
                    </a:gridCol>
                    <a:gridCol w="1990978">
                      <a:extLst>
                        <a:ext uri="{9D8B030D-6E8A-4147-A177-3AD203B41FA5}">
                          <a16:colId xmlns:a16="http://schemas.microsoft.com/office/drawing/2014/main" val="7551804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dirty="0"/>
                            <a:t>Площадь квадрата</a:t>
                          </a:r>
                          <a:r>
                            <a:rPr lang="en-US" sz="1800" b="0" dirty="0"/>
                            <a:t> 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Этаж квартиры</a:t>
                          </a:r>
                          <a:r>
                            <a:rPr lang="en-US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Площадь кухни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Количество комнат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dirty="0"/>
                            <a:t>Стоимость квартиры</a:t>
                          </a:r>
                          <a:r>
                            <a:rPr lang="en-US" sz="1800" b="0" dirty="0"/>
                            <a:t> </a:t>
                          </a:r>
                          <a:r>
                            <a:rPr lang="en-US" sz="1800" b="0" dirty="0">
                              <a:solidFill>
                                <a:srgbClr val="00B050"/>
                              </a:solidFill>
                            </a:rPr>
                            <a:t>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sz="1800" b="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157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210−195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=225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91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120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120−130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643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130−150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238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88−80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1962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75−80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6371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7678597B-FF5F-6F11-223F-1B09DB1F63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872025"/>
                  </p:ext>
                </p:extLst>
              </p:nvPr>
            </p:nvGraphicFramePr>
            <p:xfrm>
              <a:off x="1173311" y="2194560"/>
              <a:ext cx="10218589" cy="27686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2519">
                      <a:extLst>
                        <a:ext uri="{9D8B030D-6E8A-4147-A177-3AD203B41FA5}">
                          <a16:colId xmlns:a16="http://schemas.microsoft.com/office/drawing/2014/main" val="1456151407"/>
                        </a:ext>
                      </a:extLst>
                    </a:gridCol>
                    <a:gridCol w="1412885">
                      <a:extLst>
                        <a:ext uri="{9D8B030D-6E8A-4147-A177-3AD203B41FA5}">
                          <a16:colId xmlns:a16="http://schemas.microsoft.com/office/drawing/2014/main" val="757038926"/>
                        </a:ext>
                      </a:extLst>
                    </a:gridCol>
                    <a:gridCol w="1534287">
                      <a:extLst>
                        <a:ext uri="{9D8B030D-6E8A-4147-A177-3AD203B41FA5}">
                          <a16:colId xmlns:a16="http://schemas.microsoft.com/office/drawing/2014/main" val="1273052515"/>
                        </a:ext>
                      </a:extLst>
                    </a:gridCol>
                    <a:gridCol w="1521312">
                      <a:extLst>
                        <a:ext uri="{9D8B030D-6E8A-4147-A177-3AD203B41FA5}">
                          <a16:colId xmlns:a16="http://schemas.microsoft.com/office/drawing/2014/main" val="3928222091"/>
                        </a:ext>
                      </a:extLst>
                    </a:gridCol>
                    <a:gridCol w="1416380">
                      <a:extLst>
                        <a:ext uri="{9D8B030D-6E8A-4147-A177-3AD203B41FA5}">
                          <a16:colId xmlns:a16="http://schemas.microsoft.com/office/drawing/2014/main" val="2075595490"/>
                        </a:ext>
                      </a:extLst>
                    </a:gridCol>
                    <a:gridCol w="870228">
                      <a:extLst>
                        <a:ext uri="{9D8B030D-6E8A-4147-A177-3AD203B41FA5}">
                          <a16:colId xmlns:a16="http://schemas.microsoft.com/office/drawing/2014/main" val="1189271398"/>
                        </a:ext>
                      </a:extLst>
                    </a:gridCol>
                    <a:gridCol w="1990978">
                      <a:extLst>
                        <a:ext uri="{9D8B030D-6E8A-4147-A177-3AD203B41FA5}">
                          <a16:colId xmlns:a16="http://schemas.microsoft.com/office/drawing/2014/main" val="75518041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" t="-3333" r="-594628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741" t="-3333" r="-520259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243" t="-3333" r="-380876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400" t="-3333" r="-282400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dirty="0"/>
                            <a:t>Стоимость квартиры</a:t>
                          </a:r>
                          <a:r>
                            <a:rPr lang="en-US" sz="1800" b="0" dirty="0"/>
                            <a:t> </a:t>
                          </a:r>
                          <a:r>
                            <a:rPr lang="en-US" sz="1800" b="0" dirty="0">
                              <a:solidFill>
                                <a:srgbClr val="00B050"/>
                              </a:solidFill>
                            </a:rPr>
                            <a:t>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4755" t="-3333" r="-231469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3333" r="-1223" b="-21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157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254098" r="-1223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591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120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354098" r="-1223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643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454098" r="-1223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238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554098" r="-1223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1962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654098" r="-1223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6371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7A3DC8-148F-93A6-F474-C23745B9F231}"/>
                  </a:ext>
                </a:extLst>
              </p:cNvPr>
              <p:cNvSpPr txBox="1"/>
              <p:nvPr/>
            </p:nvSpPr>
            <p:spPr>
              <a:xfrm>
                <a:off x="460057" y="5796462"/>
                <a:ext cx="6884128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225+100+400+64+25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=162.8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7A3DC8-148F-93A6-F474-C23745B9F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7" y="5796462"/>
                <a:ext cx="6884128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3C8E7E-D906-152F-FFAE-52AE78117443}"/>
              </a:ext>
            </a:extLst>
          </p:cNvPr>
          <p:cNvSpPr txBox="1"/>
          <p:nvPr/>
        </p:nvSpPr>
        <p:spPr>
          <a:xfrm>
            <a:off x="372213" y="5314848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Функционал ошибки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553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8E4AA-AF62-F8C1-4BE7-4E3CDEEFEC1C}"/>
              </a:ext>
            </a:extLst>
          </p:cNvPr>
          <p:cNvSpPr txBox="1"/>
          <p:nvPr/>
        </p:nvSpPr>
        <p:spPr>
          <a:xfrm>
            <a:off x="231034" y="985720"/>
            <a:ext cx="10475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</a:t>
            </a:r>
            <a:r>
              <a:rPr lang="ru-RU" sz="1800" dirty="0"/>
              <a:t>ункция потерь</a:t>
            </a:r>
            <a:r>
              <a:rPr lang="en-US" sz="1800" dirty="0"/>
              <a:t>: </a:t>
            </a:r>
            <a:r>
              <a:rPr lang="ru-RU" sz="1800" dirty="0"/>
              <a:t>Корень из среднеквадратичной ошибки (</a:t>
            </a:r>
            <a:r>
              <a:rPr lang="en-US" b="1" dirty="0">
                <a:solidFill>
                  <a:schemeClr val="accent1"/>
                </a:solidFill>
              </a:rPr>
              <a:t>Root</a:t>
            </a:r>
            <a:r>
              <a:rPr lang="en-US" sz="1800" dirty="0"/>
              <a:t> </a:t>
            </a:r>
            <a:r>
              <a:rPr lang="ru-RU" sz="1800" b="1" dirty="0">
                <a:solidFill>
                  <a:schemeClr val="accent1"/>
                </a:solidFill>
              </a:rPr>
              <a:t>Mean Squared Error</a:t>
            </a:r>
            <a:r>
              <a:rPr lang="en-US" b="1" dirty="0">
                <a:solidFill>
                  <a:schemeClr val="accent1"/>
                </a:solidFill>
              </a:rPr>
              <a:t> - RMSE</a:t>
            </a:r>
            <a:r>
              <a:rPr lang="ru-RU" sz="1800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7E8E49-EC3F-C137-5C40-66EB0B385FEB}"/>
                  </a:ext>
                </a:extLst>
              </p:cNvPr>
              <p:cNvSpPr txBox="1"/>
              <p:nvPr/>
            </p:nvSpPr>
            <p:spPr>
              <a:xfrm>
                <a:off x="434657" y="3269162"/>
                <a:ext cx="3277499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7E8E49-EC3F-C137-5C40-66EB0B385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7" y="3269162"/>
                <a:ext cx="3277499" cy="784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A6C876-4B68-5362-05F3-80EC28D55B6B}"/>
                  </a:ext>
                </a:extLst>
              </p:cNvPr>
              <p:cNvSpPr txBox="1"/>
              <p:nvPr/>
            </p:nvSpPr>
            <p:spPr>
              <a:xfrm>
                <a:off x="434657" y="5016577"/>
                <a:ext cx="4160493" cy="489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Цель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</m:t>
                        </m:r>
                        <m:limLow>
                          <m:limLow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imize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1A6C876-4B68-5362-05F3-80EC28D55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7" y="5016577"/>
                <a:ext cx="4160493" cy="489108"/>
              </a:xfrm>
              <a:prstGeom prst="rect">
                <a:avLst/>
              </a:prstGeom>
              <a:blipFill>
                <a:blip r:embed="rId4"/>
                <a:stretch>
                  <a:fillRect l="-1171" t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7D63665-E885-DB42-6E4F-066F255F3F19}"/>
              </a:ext>
            </a:extLst>
          </p:cNvPr>
          <p:cNvSpPr txBox="1"/>
          <p:nvPr/>
        </p:nvSpPr>
        <p:spPr>
          <a:xfrm>
            <a:off x="346813" y="2787548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Функционал ошибки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C4D30-2ED2-B5F1-E924-1D39674DA343}"/>
                  </a:ext>
                </a:extLst>
              </p:cNvPr>
              <p:cNvSpPr txBox="1"/>
              <p:nvPr/>
            </p:nvSpPr>
            <p:spPr>
              <a:xfrm>
                <a:off x="346813" y="1633542"/>
                <a:ext cx="6165850" cy="1022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C4D30-2ED2-B5F1-E924-1D39674DA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3" y="1633542"/>
                <a:ext cx="6165850" cy="1022588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E12BB8-1B38-4A42-F9D5-52D68740E88D}"/>
                  </a:ext>
                </a:extLst>
              </p:cNvPr>
              <p:cNvSpPr txBox="1"/>
              <p:nvPr/>
            </p:nvSpPr>
            <p:spPr>
              <a:xfrm>
                <a:off x="7829963" y="3222565"/>
                <a:ext cx="2192523" cy="412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DE12BB8-1B38-4A42-F9D5-52D68740E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963" y="3222565"/>
                <a:ext cx="2192523" cy="4128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91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8E4AA-AF62-F8C1-4BE7-4E3CDEEFEC1C}"/>
              </a:ext>
            </a:extLst>
          </p:cNvPr>
          <p:cNvSpPr txBox="1"/>
          <p:nvPr/>
        </p:nvSpPr>
        <p:spPr>
          <a:xfrm>
            <a:off x="231034" y="985720"/>
            <a:ext cx="11033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</a:t>
            </a:r>
            <a:r>
              <a:rPr lang="ru-RU" sz="1800" dirty="0"/>
              <a:t>ункция потерь</a:t>
            </a:r>
            <a:r>
              <a:rPr lang="en-US" sz="1800" dirty="0"/>
              <a:t>: </a:t>
            </a:r>
            <a:r>
              <a:rPr lang="ru-RU" sz="1800" dirty="0"/>
              <a:t>Корень из среднеквадратичной ошибки (</a:t>
            </a:r>
            <a:r>
              <a:rPr lang="en-US" b="1" dirty="0">
                <a:solidFill>
                  <a:schemeClr val="accent1"/>
                </a:solidFill>
              </a:rPr>
              <a:t>Root</a:t>
            </a:r>
            <a:r>
              <a:rPr lang="en-US" sz="1800" dirty="0"/>
              <a:t> </a:t>
            </a:r>
            <a:r>
              <a:rPr lang="ru-RU" sz="1800" b="1" dirty="0">
                <a:solidFill>
                  <a:schemeClr val="accent1"/>
                </a:solidFill>
              </a:rPr>
              <a:t>Mean Squared Error</a:t>
            </a:r>
            <a:r>
              <a:rPr lang="en-US" b="1" dirty="0">
                <a:solidFill>
                  <a:schemeClr val="accent1"/>
                </a:solidFill>
              </a:rPr>
              <a:t> - RMSE</a:t>
            </a:r>
            <a:r>
              <a:rPr lang="ru-RU" sz="1800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7678597B-FF5F-6F11-223F-1B09DB1F63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740809"/>
                  </p:ext>
                </p:extLst>
              </p:nvPr>
            </p:nvGraphicFramePr>
            <p:xfrm>
              <a:off x="1173311" y="2194560"/>
              <a:ext cx="10218589" cy="27686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2519">
                      <a:extLst>
                        <a:ext uri="{9D8B030D-6E8A-4147-A177-3AD203B41FA5}">
                          <a16:colId xmlns:a16="http://schemas.microsoft.com/office/drawing/2014/main" val="1456151407"/>
                        </a:ext>
                      </a:extLst>
                    </a:gridCol>
                    <a:gridCol w="1412885">
                      <a:extLst>
                        <a:ext uri="{9D8B030D-6E8A-4147-A177-3AD203B41FA5}">
                          <a16:colId xmlns:a16="http://schemas.microsoft.com/office/drawing/2014/main" val="757038926"/>
                        </a:ext>
                      </a:extLst>
                    </a:gridCol>
                    <a:gridCol w="1534287">
                      <a:extLst>
                        <a:ext uri="{9D8B030D-6E8A-4147-A177-3AD203B41FA5}">
                          <a16:colId xmlns:a16="http://schemas.microsoft.com/office/drawing/2014/main" val="1273052515"/>
                        </a:ext>
                      </a:extLst>
                    </a:gridCol>
                    <a:gridCol w="1521312">
                      <a:extLst>
                        <a:ext uri="{9D8B030D-6E8A-4147-A177-3AD203B41FA5}">
                          <a16:colId xmlns:a16="http://schemas.microsoft.com/office/drawing/2014/main" val="3928222091"/>
                        </a:ext>
                      </a:extLst>
                    </a:gridCol>
                    <a:gridCol w="1416380">
                      <a:extLst>
                        <a:ext uri="{9D8B030D-6E8A-4147-A177-3AD203B41FA5}">
                          <a16:colId xmlns:a16="http://schemas.microsoft.com/office/drawing/2014/main" val="2075595490"/>
                        </a:ext>
                      </a:extLst>
                    </a:gridCol>
                    <a:gridCol w="870228">
                      <a:extLst>
                        <a:ext uri="{9D8B030D-6E8A-4147-A177-3AD203B41FA5}">
                          <a16:colId xmlns:a16="http://schemas.microsoft.com/office/drawing/2014/main" val="1189271398"/>
                        </a:ext>
                      </a:extLst>
                    </a:gridCol>
                    <a:gridCol w="1990978">
                      <a:extLst>
                        <a:ext uri="{9D8B030D-6E8A-4147-A177-3AD203B41FA5}">
                          <a16:colId xmlns:a16="http://schemas.microsoft.com/office/drawing/2014/main" val="7551804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dirty="0"/>
                            <a:t>Площадь квадрата</a:t>
                          </a:r>
                          <a:r>
                            <a:rPr lang="en-US" sz="1800" b="0" dirty="0"/>
                            <a:t> 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Этаж квартиры</a:t>
                          </a:r>
                          <a:r>
                            <a:rPr lang="en-US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Площадь кухни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kern="1200" dirty="0">
                              <a:solidFill>
                                <a:schemeClr val="lt1"/>
                              </a:solidFill>
                              <a:effectLst/>
                            </a:rPr>
                            <a:t>Количество комнат</a:t>
                          </a: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800" b="0" i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)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dirty="0"/>
                            <a:t>Стоимость квартиры</a:t>
                          </a:r>
                          <a:r>
                            <a:rPr lang="en-US" sz="1800" b="0" dirty="0"/>
                            <a:t> </a:t>
                          </a:r>
                          <a:r>
                            <a:rPr lang="en-US" sz="1800" b="0" dirty="0">
                              <a:solidFill>
                                <a:srgbClr val="00B050"/>
                              </a:solidFill>
                            </a:rPr>
                            <a:t>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sz="1800" b="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157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210−195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=225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91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120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120−130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643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130−150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=400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238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88−80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=64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1962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75−80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=25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6371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7678597B-FF5F-6F11-223F-1B09DB1F63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0740809"/>
                  </p:ext>
                </p:extLst>
              </p:nvPr>
            </p:nvGraphicFramePr>
            <p:xfrm>
              <a:off x="1173311" y="2194560"/>
              <a:ext cx="10218589" cy="276860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72519">
                      <a:extLst>
                        <a:ext uri="{9D8B030D-6E8A-4147-A177-3AD203B41FA5}">
                          <a16:colId xmlns:a16="http://schemas.microsoft.com/office/drawing/2014/main" val="1456151407"/>
                        </a:ext>
                      </a:extLst>
                    </a:gridCol>
                    <a:gridCol w="1412885">
                      <a:extLst>
                        <a:ext uri="{9D8B030D-6E8A-4147-A177-3AD203B41FA5}">
                          <a16:colId xmlns:a16="http://schemas.microsoft.com/office/drawing/2014/main" val="757038926"/>
                        </a:ext>
                      </a:extLst>
                    </a:gridCol>
                    <a:gridCol w="1534287">
                      <a:extLst>
                        <a:ext uri="{9D8B030D-6E8A-4147-A177-3AD203B41FA5}">
                          <a16:colId xmlns:a16="http://schemas.microsoft.com/office/drawing/2014/main" val="1273052515"/>
                        </a:ext>
                      </a:extLst>
                    </a:gridCol>
                    <a:gridCol w="1521312">
                      <a:extLst>
                        <a:ext uri="{9D8B030D-6E8A-4147-A177-3AD203B41FA5}">
                          <a16:colId xmlns:a16="http://schemas.microsoft.com/office/drawing/2014/main" val="3928222091"/>
                        </a:ext>
                      </a:extLst>
                    </a:gridCol>
                    <a:gridCol w="1416380">
                      <a:extLst>
                        <a:ext uri="{9D8B030D-6E8A-4147-A177-3AD203B41FA5}">
                          <a16:colId xmlns:a16="http://schemas.microsoft.com/office/drawing/2014/main" val="2075595490"/>
                        </a:ext>
                      </a:extLst>
                    </a:gridCol>
                    <a:gridCol w="870228">
                      <a:extLst>
                        <a:ext uri="{9D8B030D-6E8A-4147-A177-3AD203B41FA5}">
                          <a16:colId xmlns:a16="http://schemas.microsoft.com/office/drawing/2014/main" val="1189271398"/>
                        </a:ext>
                      </a:extLst>
                    </a:gridCol>
                    <a:gridCol w="1990978">
                      <a:extLst>
                        <a:ext uri="{9D8B030D-6E8A-4147-A177-3AD203B41FA5}">
                          <a16:colId xmlns:a16="http://schemas.microsoft.com/office/drawing/2014/main" val="75518041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" t="-3333" r="-594628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4741" t="-3333" r="-520259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9243" t="-3333" r="-380876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90400" t="-3333" r="-282400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dirty="0"/>
                            <a:t>Стоимость квартиры</a:t>
                          </a:r>
                          <a:r>
                            <a:rPr lang="en-US" sz="1800" b="0" dirty="0"/>
                            <a:t> </a:t>
                          </a:r>
                          <a:r>
                            <a:rPr lang="en-US" sz="1800" b="0" dirty="0">
                              <a:solidFill>
                                <a:srgbClr val="00B050"/>
                              </a:solidFill>
                            </a:rPr>
                            <a:t>(Y)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44755" t="-3333" r="-231469" b="-21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3333" r="-1223" b="-212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157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195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210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254098" r="-1223" b="-4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0591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120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354098" r="-1223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643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130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454098" r="-1223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5238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554098" r="-1223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1962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rgbClr val="00B050"/>
                              </a:solidFill>
                            </a:rPr>
                            <a:t>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solidFill>
                                <a:schemeClr val="accent1"/>
                              </a:solidFill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13150" t="-654098" r="-1223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263716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7A3DC8-148F-93A6-F474-C23745B9F231}"/>
                  </a:ext>
                </a:extLst>
              </p:cNvPr>
              <p:cNvSpPr txBox="1"/>
              <p:nvPr/>
            </p:nvSpPr>
            <p:spPr>
              <a:xfrm>
                <a:off x="460057" y="5796462"/>
                <a:ext cx="3277499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7A3DC8-148F-93A6-F474-C23745B9F2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057" y="5796462"/>
                <a:ext cx="3277499" cy="7845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3C8E7E-D906-152F-FFAE-52AE78117443}"/>
              </a:ext>
            </a:extLst>
          </p:cNvPr>
          <p:cNvSpPr txBox="1"/>
          <p:nvPr/>
        </p:nvSpPr>
        <p:spPr>
          <a:xfrm>
            <a:off x="372213" y="5314848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Функционал ошибки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13B8F-B99D-03D6-904B-4767E9C3A42A}"/>
                  </a:ext>
                </a:extLst>
              </p:cNvPr>
              <p:cNvSpPr txBox="1"/>
              <p:nvPr/>
            </p:nvSpPr>
            <p:spPr>
              <a:xfrm>
                <a:off x="3747716" y="5670337"/>
                <a:ext cx="3277499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225+100+400+64+25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413B8F-B99D-03D6-904B-4767E9C3A4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716" y="5670337"/>
                <a:ext cx="3277499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86C885-1982-2B66-34C3-42A75663FDF5}"/>
                  </a:ext>
                </a:extLst>
              </p:cNvPr>
              <p:cNvSpPr txBox="1"/>
              <p:nvPr/>
            </p:nvSpPr>
            <p:spPr>
              <a:xfrm>
                <a:off x="6991349" y="5954632"/>
                <a:ext cx="5461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=12.79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86C885-1982-2B66-34C3-42A75663F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349" y="5954632"/>
                <a:ext cx="546100" cy="369332"/>
              </a:xfrm>
              <a:prstGeom prst="rect">
                <a:avLst/>
              </a:prstGeom>
              <a:blipFill>
                <a:blip r:embed="rId6"/>
                <a:stretch>
                  <a:fillRect r="-78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826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4412D-7129-3394-6843-87B1B5A3A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2636AD31-5B3C-EF50-C800-237794B51942}"/>
              </a:ext>
            </a:extLst>
          </p:cNvPr>
          <p:cNvSpPr/>
          <p:nvPr/>
        </p:nvSpPr>
        <p:spPr>
          <a:xfrm>
            <a:off x="507998" y="508380"/>
            <a:ext cx="11468040" cy="81269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CCCC1DB1-C5BC-60F4-0C63-299DCE0A1706}"/>
              </a:ext>
            </a:extLst>
          </p:cNvPr>
          <p:cNvSpPr/>
          <p:nvPr/>
        </p:nvSpPr>
        <p:spPr>
          <a:xfrm>
            <a:off x="507998" y="508380"/>
            <a:ext cx="11468040" cy="40634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1F1D5DD7-6480-5E30-DE62-6719E2F1D793}"/>
              </a:ext>
            </a:extLst>
          </p:cNvPr>
          <p:cNvSpPr/>
          <p:nvPr/>
        </p:nvSpPr>
        <p:spPr>
          <a:xfrm>
            <a:off x="507997" y="508380"/>
            <a:ext cx="11569640" cy="50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История развития искусственного интеллекта  
</a:t>
            </a:r>
            <a:endParaRPr lang="en-US" sz="24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32E1AEB7-6CFF-521E-E17A-22AE20A7BCFB}"/>
              </a:ext>
            </a:extLst>
          </p:cNvPr>
          <p:cNvSpPr/>
          <p:nvPr/>
        </p:nvSpPr>
        <p:spPr>
          <a:xfrm>
            <a:off x="507998" y="1067108"/>
            <a:ext cx="7940463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DFD1F96A-3A6E-F0F9-D0B2-0C2BD6BDF4A5}"/>
              </a:ext>
            </a:extLst>
          </p:cNvPr>
          <p:cNvSpPr/>
          <p:nvPr/>
        </p:nvSpPr>
        <p:spPr>
          <a:xfrm>
            <a:off x="507998" y="1067108"/>
            <a:ext cx="2592288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70298E51-E900-38BE-451C-DAE69A6411B4}"/>
              </a:ext>
            </a:extLst>
          </p:cNvPr>
          <p:cNvSpPr/>
          <p:nvPr/>
        </p:nvSpPr>
        <p:spPr>
          <a:xfrm>
            <a:off x="507998" y="1067108"/>
            <a:ext cx="2592288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8" name="Image 0" descr=" ">
            <a:extLst>
              <a:ext uri="{FF2B5EF4-FFF2-40B4-BE49-F238E27FC236}">
                <a16:creationId xmlns:a16="http://schemas.microsoft.com/office/drawing/2014/main" id="{242C39DF-CA64-6219-3107-D19B93E155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658" y="1052351"/>
            <a:ext cx="283516" cy="283481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71CBD830-E4AE-8E74-5B7D-DF94F45E4F23}"/>
              </a:ext>
            </a:extLst>
          </p:cNvPr>
          <p:cNvSpPr/>
          <p:nvPr/>
        </p:nvSpPr>
        <p:spPr>
          <a:xfrm>
            <a:off x="1004783" y="1067108"/>
            <a:ext cx="2180155" cy="33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kern="0" spc="-80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Идея — 1943 год</a:t>
            </a:r>
            <a:endParaRPr lang="en-US" sz="20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E776C8BD-DEA0-3928-AB85-9978689AF641}"/>
              </a:ext>
            </a:extLst>
          </p:cNvPr>
          <p:cNvSpPr/>
          <p:nvPr/>
        </p:nvSpPr>
        <p:spPr>
          <a:xfrm>
            <a:off x="3608270" y="1067108"/>
            <a:ext cx="4840177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25339C29-216A-A9B1-EAF7-BCC79CE8EC01}"/>
              </a:ext>
            </a:extLst>
          </p:cNvPr>
          <p:cNvSpPr/>
          <p:nvPr/>
        </p:nvSpPr>
        <p:spPr>
          <a:xfrm>
            <a:off x="3608270" y="1067108"/>
            <a:ext cx="4840177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12" name="Image 1" descr=" ">
            <a:extLst>
              <a:ext uri="{FF2B5EF4-FFF2-40B4-BE49-F238E27FC236}">
                <a16:creationId xmlns:a16="http://schemas.microsoft.com/office/drawing/2014/main" id="{D138CC27-A298-30EF-20AE-A6EA02732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7930" y="1052351"/>
            <a:ext cx="283516" cy="283481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79ED2E36-82AE-EDD3-F9BC-A934659F2754}"/>
              </a:ext>
            </a:extLst>
          </p:cNvPr>
          <p:cNvSpPr/>
          <p:nvPr/>
        </p:nvSpPr>
        <p:spPr>
          <a:xfrm>
            <a:off x="4105055" y="1067108"/>
            <a:ext cx="4428043" cy="33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kern="0" spc="-80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Активное развитие — с 2022 года</a:t>
            </a:r>
            <a:endParaRPr lang="en-US" sz="200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76EF0877-3E65-F897-1BB4-8FAEE2457BD2}"/>
              </a:ext>
            </a:extLst>
          </p:cNvPr>
          <p:cNvSpPr/>
          <p:nvPr/>
        </p:nvSpPr>
        <p:spPr>
          <a:xfrm>
            <a:off x="0" y="2108372"/>
            <a:ext cx="12191937" cy="325077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15" name="Image 2" descr=" ">
            <a:extLst>
              <a:ext uri="{FF2B5EF4-FFF2-40B4-BE49-F238E27FC236}">
                <a16:creationId xmlns:a16="http://schemas.microsoft.com/office/drawing/2014/main" id="{165263CA-3552-F1CF-E5D7-B6C14D38DB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2254403"/>
            <a:ext cx="12191937" cy="31746"/>
          </a:xfrm>
          <a:prstGeom prst="rect">
            <a:avLst/>
          </a:prstGeom>
        </p:spPr>
      </p:pic>
      <p:sp>
        <p:nvSpPr>
          <p:cNvPr id="16" name="Shape 11">
            <a:extLst>
              <a:ext uri="{FF2B5EF4-FFF2-40B4-BE49-F238E27FC236}">
                <a16:creationId xmlns:a16="http://schemas.microsoft.com/office/drawing/2014/main" id="{E27492C0-7B53-B735-AD99-51EE596AAD5F}"/>
              </a:ext>
            </a:extLst>
          </p:cNvPr>
          <p:cNvSpPr/>
          <p:nvPr/>
        </p:nvSpPr>
        <p:spPr>
          <a:xfrm>
            <a:off x="1" y="2108372"/>
            <a:ext cx="11683939" cy="137142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FF0B90F9-1D1E-7BD2-D88D-90F614AE540A}"/>
              </a:ext>
            </a:extLst>
          </p:cNvPr>
          <p:cNvSpPr/>
          <p:nvPr/>
        </p:nvSpPr>
        <p:spPr>
          <a:xfrm>
            <a:off x="311149" y="2108372"/>
            <a:ext cx="2082789" cy="101586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AF382D67-4D5B-F227-FA27-DFA9BF96CA72}"/>
              </a:ext>
            </a:extLst>
          </p:cNvPr>
          <p:cNvSpPr/>
          <p:nvPr/>
        </p:nvSpPr>
        <p:spPr>
          <a:xfrm>
            <a:off x="311149" y="2108372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0F517EAB-9A3E-BCA1-2CE3-AC5BAFC5BBBC}"/>
              </a:ext>
            </a:extLst>
          </p:cNvPr>
          <p:cNvSpPr/>
          <p:nvPr/>
        </p:nvSpPr>
        <p:spPr>
          <a:xfrm>
            <a:off x="412748" y="2190911"/>
            <a:ext cx="46143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1943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0CC07DD2-6B2F-F5B1-A9E1-2F933C7D4B0C}"/>
              </a:ext>
            </a:extLst>
          </p:cNvPr>
          <p:cNvSpPr/>
          <p:nvPr/>
        </p:nvSpPr>
        <p:spPr>
          <a:xfrm>
            <a:off x="311149" y="2590909"/>
            <a:ext cx="2082789" cy="53333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1E80AA1C-7330-93BD-EF69-12B3A9D5ACF2}"/>
              </a:ext>
            </a:extLst>
          </p:cNvPr>
          <p:cNvSpPr/>
          <p:nvPr/>
        </p:nvSpPr>
        <p:spPr>
          <a:xfrm>
            <a:off x="311149" y="2590909"/>
            <a:ext cx="2137822" cy="58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Первая математическая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модель искусственной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сети</a:t>
            </a:r>
            <a:r>
              <a:rPr lang="en-US" sz="1300" kern="0" spc="-13" dirty="0">
                <a:solidFill>
                  <a:srgbClr val="000000">
                    <a:alpha val="100000"/>
                  </a:srgbClr>
                </a:solidFill>
                <a:latin typeface="Verdana Regular" pitchFamily="34" charset="0"/>
                <a:ea typeface="Verdana Regular" pitchFamily="34" charset="-122"/>
                <a:cs typeface="Verdana Regular" pitchFamily="34" charset="-120"/>
              </a:rPr>
              <a:t>
</a:t>
            </a:r>
            <a:endParaRPr lang="en-US" sz="1300" dirty="0"/>
          </a:p>
        </p:txBody>
      </p:sp>
      <p:sp>
        <p:nvSpPr>
          <p:cNvPr id="22" name="Shape 17">
            <a:extLst>
              <a:ext uri="{FF2B5EF4-FFF2-40B4-BE49-F238E27FC236}">
                <a16:creationId xmlns:a16="http://schemas.microsoft.com/office/drawing/2014/main" id="{B185F2CD-F199-D17A-1683-5B41B4410495}"/>
              </a:ext>
            </a:extLst>
          </p:cNvPr>
          <p:cNvSpPr/>
          <p:nvPr/>
        </p:nvSpPr>
        <p:spPr>
          <a:xfrm>
            <a:off x="2597137" y="2108372"/>
            <a:ext cx="2178039" cy="137142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23" name="Shape 18">
            <a:extLst>
              <a:ext uri="{FF2B5EF4-FFF2-40B4-BE49-F238E27FC236}">
                <a16:creationId xmlns:a16="http://schemas.microsoft.com/office/drawing/2014/main" id="{CC7CDC52-C6AC-C779-51AA-A059EF630541}"/>
              </a:ext>
            </a:extLst>
          </p:cNvPr>
          <p:cNvSpPr/>
          <p:nvPr/>
        </p:nvSpPr>
        <p:spPr>
          <a:xfrm>
            <a:off x="2597136" y="2108372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4" name="Text 19">
            <a:extLst>
              <a:ext uri="{FF2B5EF4-FFF2-40B4-BE49-F238E27FC236}">
                <a16:creationId xmlns:a16="http://schemas.microsoft.com/office/drawing/2014/main" id="{EEE404B5-83E6-0D00-A7BE-1EC676EA2712}"/>
              </a:ext>
            </a:extLst>
          </p:cNvPr>
          <p:cNvSpPr/>
          <p:nvPr/>
        </p:nvSpPr>
        <p:spPr>
          <a:xfrm>
            <a:off x="2698736" y="2190911"/>
            <a:ext cx="46143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1950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25" name="Shape 20">
            <a:extLst>
              <a:ext uri="{FF2B5EF4-FFF2-40B4-BE49-F238E27FC236}">
                <a16:creationId xmlns:a16="http://schemas.microsoft.com/office/drawing/2014/main" id="{23BF2E83-E3D8-F24B-F474-6A0CEEAC0BC5}"/>
              </a:ext>
            </a:extLst>
          </p:cNvPr>
          <p:cNvSpPr/>
          <p:nvPr/>
        </p:nvSpPr>
        <p:spPr>
          <a:xfrm>
            <a:off x="2597137" y="2590909"/>
            <a:ext cx="2178039" cy="88888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26" name="Text 21">
            <a:extLst>
              <a:ext uri="{FF2B5EF4-FFF2-40B4-BE49-F238E27FC236}">
                <a16:creationId xmlns:a16="http://schemas.microsoft.com/office/drawing/2014/main" id="{1B1D2D17-EC53-B912-E0EA-CAE8A2662199}"/>
              </a:ext>
            </a:extLst>
          </p:cNvPr>
          <p:cNvSpPr/>
          <p:nvPr/>
        </p:nvSpPr>
        <p:spPr>
          <a:xfrm>
            <a:off x="2597137" y="2590909"/>
            <a:ext cx="2233072" cy="943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Алан Тьюринг публикует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статью в журнале Mind,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где предлагает тест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на «интеллектуальность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машины»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0B44201F-36EE-AD81-A2CC-ED0C3FF79555}"/>
              </a:ext>
            </a:extLst>
          </p:cNvPr>
          <p:cNvSpPr/>
          <p:nvPr/>
        </p:nvSpPr>
        <p:spPr>
          <a:xfrm>
            <a:off x="4978374" y="2108372"/>
            <a:ext cx="2374888" cy="1193645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28" name="Shape 23">
            <a:extLst>
              <a:ext uri="{FF2B5EF4-FFF2-40B4-BE49-F238E27FC236}">
                <a16:creationId xmlns:a16="http://schemas.microsoft.com/office/drawing/2014/main" id="{931218D9-5E54-FD2B-7D06-D32694CC1E5F}"/>
              </a:ext>
            </a:extLst>
          </p:cNvPr>
          <p:cNvSpPr/>
          <p:nvPr/>
        </p:nvSpPr>
        <p:spPr>
          <a:xfrm>
            <a:off x="4978374" y="2108372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73C27BDB-3B9C-75E6-9139-ADF448419DAC}"/>
              </a:ext>
            </a:extLst>
          </p:cNvPr>
          <p:cNvSpPr/>
          <p:nvPr/>
        </p:nvSpPr>
        <p:spPr>
          <a:xfrm>
            <a:off x="5083149" y="2190911"/>
            <a:ext cx="4550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1956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30" name="Shape 25">
            <a:extLst>
              <a:ext uri="{FF2B5EF4-FFF2-40B4-BE49-F238E27FC236}">
                <a16:creationId xmlns:a16="http://schemas.microsoft.com/office/drawing/2014/main" id="{4BF2F29A-EF88-BF2B-F179-F6D639E24738}"/>
              </a:ext>
            </a:extLst>
          </p:cNvPr>
          <p:cNvSpPr/>
          <p:nvPr/>
        </p:nvSpPr>
        <p:spPr>
          <a:xfrm>
            <a:off x="4978374" y="2590909"/>
            <a:ext cx="2368538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1" name="Text 26">
            <a:extLst>
              <a:ext uri="{FF2B5EF4-FFF2-40B4-BE49-F238E27FC236}">
                <a16:creationId xmlns:a16="http://schemas.microsoft.com/office/drawing/2014/main" id="{BC69C087-8C05-17BE-E131-5B7B70FA0FCB}"/>
              </a:ext>
            </a:extLst>
          </p:cNvPr>
          <p:cNvSpPr/>
          <p:nvPr/>
        </p:nvSpPr>
        <p:spPr>
          <a:xfrm>
            <a:off x="4978375" y="2590909"/>
            <a:ext cx="2423571" cy="766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Проведён Дартмутский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семинар, заложивший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теоретические основы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искусственного интеллекта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32" name="Shape 27">
            <a:extLst>
              <a:ext uri="{FF2B5EF4-FFF2-40B4-BE49-F238E27FC236}">
                <a16:creationId xmlns:a16="http://schemas.microsoft.com/office/drawing/2014/main" id="{52ECD607-3B38-BF66-46A2-B02B107588D5}"/>
              </a:ext>
            </a:extLst>
          </p:cNvPr>
          <p:cNvSpPr/>
          <p:nvPr/>
        </p:nvSpPr>
        <p:spPr>
          <a:xfrm>
            <a:off x="7556461" y="2108372"/>
            <a:ext cx="2044689" cy="101586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3" name="Shape 28">
            <a:extLst>
              <a:ext uri="{FF2B5EF4-FFF2-40B4-BE49-F238E27FC236}">
                <a16:creationId xmlns:a16="http://schemas.microsoft.com/office/drawing/2014/main" id="{86B2F064-AE0D-A490-B5F1-DC10886A71F2}"/>
              </a:ext>
            </a:extLst>
          </p:cNvPr>
          <p:cNvSpPr/>
          <p:nvPr/>
        </p:nvSpPr>
        <p:spPr>
          <a:xfrm>
            <a:off x="7556461" y="2108372"/>
            <a:ext cx="793746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34" name="Text 29">
            <a:extLst>
              <a:ext uri="{FF2B5EF4-FFF2-40B4-BE49-F238E27FC236}">
                <a16:creationId xmlns:a16="http://schemas.microsoft.com/office/drawing/2014/main" id="{84A0C1FC-BA36-74CC-E4DE-F0747C7DA250}"/>
              </a:ext>
            </a:extLst>
          </p:cNvPr>
          <p:cNvSpPr/>
          <p:nvPr/>
        </p:nvSpPr>
        <p:spPr>
          <a:xfrm>
            <a:off x="7658061" y="2190911"/>
            <a:ext cx="645580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1980-e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35" name="Shape 30">
            <a:extLst>
              <a:ext uri="{FF2B5EF4-FFF2-40B4-BE49-F238E27FC236}">
                <a16:creationId xmlns:a16="http://schemas.microsoft.com/office/drawing/2014/main" id="{C839C873-3B09-8439-9F31-6139DFBF865F}"/>
              </a:ext>
            </a:extLst>
          </p:cNvPr>
          <p:cNvSpPr/>
          <p:nvPr/>
        </p:nvSpPr>
        <p:spPr>
          <a:xfrm>
            <a:off x="7556461" y="2590909"/>
            <a:ext cx="2044689" cy="53333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6" name="Text 31">
            <a:extLst>
              <a:ext uri="{FF2B5EF4-FFF2-40B4-BE49-F238E27FC236}">
                <a16:creationId xmlns:a16="http://schemas.microsoft.com/office/drawing/2014/main" id="{01D5EF12-AAD3-3307-3B6F-2991445BCE5B}"/>
              </a:ext>
            </a:extLst>
          </p:cNvPr>
          <p:cNvSpPr/>
          <p:nvPr/>
        </p:nvSpPr>
        <p:spPr>
          <a:xfrm>
            <a:off x="7556461" y="2590909"/>
            <a:ext cx="2099723" cy="58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Разработаны первые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свёрточные нейронные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сети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37" name="Shape 32">
            <a:extLst>
              <a:ext uri="{FF2B5EF4-FFF2-40B4-BE49-F238E27FC236}">
                <a16:creationId xmlns:a16="http://schemas.microsoft.com/office/drawing/2014/main" id="{330680FC-D72F-B6D1-9F12-9C2307AE2500}"/>
              </a:ext>
            </a:extLst>
          </p:cNvPr>
          <p:cNvSpPr/>
          <p:nvPr/>
        </p:nvSpPr>
        <p:spPr>
          <a:xfrm>
            <a:off x="9804349" y="2108372"/>
            <a:ext cx="2273288" cy="101586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8" name="Shape 33">
            <a:extLst>
              <a:ext uri="{FF2B5EF4-FFF2-40B4-BE49-F238E27FC236}">
                <a16:creationId xmlns:a16="http://schemas.microsoft.com/office/drawing/2014/main" id="{E9AAC66E-B9AC-DA26-003D-046EF3235196}"/>
              </a:ext>
            </a:extLst>
          </p:cNvPr>
          <p:cNvSpPr/>
          <p:nvPr/>
        </p:nvSpPr>
        <p:spPr>
          <a:xfrm>
            <a:off x="9804349" y="2108372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39" name="Text 34">
            <a:extLst>
              <a:ext uri="{FF2B5EF4-FFF2-40B4-BE49-F238E27FC236}">
                <a16:creationId xmlns:a16="http://schemas.microsoft.com/office/drawing/2014/main" id="{5A20BA1D-7289-DDAF-2FF1-8530B3B44FE7}"/>
              </a:ext>
            </a:extLst>
          </p:cNvPr>
          <p:cNvSpPr/>
          <p:nvPr/>
        </p:nvSpPr>
        <p:spPr>
          <a:xfrm>
            <a:off x="9924999" y="2190911"/>
            <a:ext cx="42333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1991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40" name="Shape 35">
            <a:extLst>
              <a:ext uri="{FF2B5EF4-FFF2-40B4-BE49-F238E27FC236}">
                <a16:creationId xmlns:a16="http://schemas.microsoft.com/office/drawing/2014/main" id="{4AAAAF85-957E-B71A-71FE-27887D646443}"/>
              </a:ext>
            </a:extLst>
          </p:cNvPr>
          <p:cNvSpPr/>
          <p:nvPr/>
        </p:nvSpPr>
        <p:spPr>
          <a:xfrm>
            <a:off x="9804349" y="2590909"/>
            <a:ext cx="2273288" cy="53333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1" name="Text 36">
            <a:extLst>
              <a:ext uri="{FF2B5EF4-FFF2-40B4-BE49-F238E27FC236}">
                <a16:creationId xmlns:a16="http://schemas.microsoft.com/office/drawing/2014/main" id="{FEBF0CEC-9B5B-E95D-D71C-DE47ADD29F66}"/>
              </a:ext>
            </a:extLst>
          </p:cNvPr>
          <p:cNvSpPr/>
          <p:nvPr/>
        </p:nvSpPr>
        <p:spPr>
          <a:xfrm>
            <a:off x="9804350" y="2590909"/>
            <a:ext cx="2328321" cy="58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Опубликована первая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версия языка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программирования Python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42" name="Shape 37">
            <a:extLst>
              <a:ext uri="{FF2B5EF4-FFF2-40B4-BE49-F238E27FC236}">
                <a16:creationId xmlns:a16="http://schemas.microsoft.com/office/drawing/2014/main" id="{4A40FEE4-836C-4BF4-F83D-B4B21E4190D7}"/>
              </a:ext>
            </a:extLst>
          </p:cNvPr>
          <p:cNvSpPr/>
          <p:nvPr/>
        </p:nvSpPr>
        <p:spPr>
          <a:xfrm rot="16200000">
            <a:off x="6080094" y="-1945575"/>
            <a:ext cx="31750" cy="12190413"/>
          </a:xfrm>
          <a:prstGeom prst="roundRect">
            <a:avLst>
              <a:gd name="adj" fmla="val 1195049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43" name="Shape 38">
            <a:extLst>
              <a:ext uri="{FF2B5EF4-FFF2-40B4-BE49-F238E27FC236}">
                <a16:creationId xmlns:a16="http://schemas.microsoft.com/office/drawing/2014/main" id="{5BCB3CB5-0ECE-EC2F-66DA-37AB29D6B378}"/>
              </a:ext>
            </a:extLst>
          </p:cNvPr>
          <p:cNvSpPr/>
          <p:nvPr/>
        </p:nvSpPr>
        <p:spPr>
          <a:xfrm>
            <a:off x="1" y="3987727"/>
            <a:ext cx="11683939" cy="137142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4" name="Shape 39">
            <a:extLst>
              <a:ext uri="{FF2B5EF4-FFF2-40B4-BE49-F238E27FC236}">
                <a16:creationId xmlns:a16="http://schemas.microsoft.com/office/drawing/2014/main" id="{B0B4D332-1831-EFE1-8DCC-866948AEF021}"/>
              </a:ext>
            </a:extLst>
          </p:cNvPr>
          <p:cNvSpPr/>
          <p:nvPr/>
        </p:nvSpPr>
        <p:spPr>
          <a:xfrm>
            <a:off x="311149" y="3987727"/>
            <a:ext cx="2082789" cy="101586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5" name="Shape 40">
            <a:extLst>
              <a:ext uri="{FF2B5EF4-FFF2-40B4-BE49-F238E27FC236}">
                <a16:creationId xmlns:a16="http://schemas.microsoft.com/office/drawing/2014/main" id="{3ABD4A6D-999A-116F-000E-6E9A96D4D3D6}"/>
              </a:ext>
            </a:extLst>
          </p:cNvPr>
          <p:cNvSpPr/>
          <p:nvPr/>
        </p:nvSpPr>
        <p:spPr>
          <a:xfrm>
            <a:off x="311149" y="3987727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46" name="Text 41">
            <a:extLst>
              <a:ext uri="{FF2B5EF4-FFF2-40B4-BE49-F238E27FC236}">
                <a16:creationId xmlns:a16="http://schemas.microsoft.com/office/drawing/2014/main" id="{C455C5D9-1AAA-6ECF-2BB4-7E46BBEDBFEB}"/>
              </a:ext>
            </a:extLst>
          </p:cNvPr>
          <p:cNvSpPr/>
          <p:nvPr/>
        </p:nvSpPr>
        <p:spPr>
          <a:xfrm>
            <a:off x="419098" y="4070267"/>
            <a:ext cx="44873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1997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47" name="Shape 42">
            <a:extLst>
              <a:ext uri="{FF2B5EF4-FFF2-40B4-BE49-F238E27FC236}">
                <a16:creationId xmlns:a16="http://schemas.microsoft.com/office/drawing/2014/main" id="{62E28E49-6C40-5923-07B9-CED58FE37513}"/>
              </a:ext>
            </a:extLst>
          </p:cNvPr>
          <p:cNvSpPr/>
          <p:nvPr/>
        </p:nvSpPr>
        <p:spPr>
          <a:xfrm>
            <a:off x="311149" y="4470264"/>
            <a:ext cx="1879590" cy="53333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8" name="Text 43">
            <a:extLst>
              <a:ext uri="{FF2B5EF4-FFF2-40B4-BE49-F238E27FC236}">
                <a16:creationId xmlns:a16="http://schemas.microsoft.com/office/drawing/2014/main" id="{C2E30441-91CB-57B0-782F-D647FD593340}"/>
              </a:ext>
            </a:extLst>
          </p:cNvPr>
          <p:cNvSpPr/>
          <p:nvPr/>
        </p:nvSpPr>
        <p:spPr>
          <a:xfrm>
            <a:off x="311149" y="4470265"/>
            <a:ext cx="1934623" cy="58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Deep Blue побеждает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Гарри Каспарова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в шахматном турнире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49" name="Shape 44">
            <a:extLst>
              <a:ext uri="{FF2B5EF4-FFF2-40B4-BE49-F238E27FC236}">
                <a16:creationId xmlns:a16="http://schemas.microsoft.com/office/drawing/2014/main" id="{C1E77D93-0546-6BC7-8052-9596731D4348}"/>
              </a:ext>
            </a:extLst>
          </p:cNvPr>
          <p:cNvSpPr/>
          <p:nvPr/>
        </p:nvSpPr>
        <p:spPr>
          <a:xfrm>
            <a:off x="2781286" y="3987727"/>
            <a:ext cx="1797041" cy="137142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50" name="Shape 45">
            <a:extLst>
              <a:ext uri="{FF2B5EF4-FFF2-40B4-BE49-F238E27FC236}">
                <a16:creationId xmlns:a16="http://schemas.microsoft.com/office/drawing/2014/main" id="{035DF256-C8BB-3113-558A-FA25662A0A84}"/>
              </a:ext>
            </a:extLst>
          </p:cNvPr>
          <p:cNvSpPr/>
          <p:nvPr/>
        </p:nvSpPr>
        <p:spPr>
          <a:xfrm>
            <a:off x="2781285" y="3987727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51" name="Text 46">
            <a:extLst>
              <a:ext uri="{FF2B5EF4-FFF2-40B4-BE49-F238E27FC236}">
                <a16:creationId xmlns:a16="http://schemas.microsoft.com/office/drawing/2014/main" id="{EED1E111-BC0F-6A8A-E56E-357111417B12}"/>
              </a:ext>
            </a:extLst>
          </p:cNvPr>
          <p:cNvSpPr/>
          <p:nvPr/>
        </p:nvSpPr>
        <p:spPr>
          <a:xfrm>
            <a:off x="2867010" y="4070267"/>
            <a:ext cx="4931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2005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52" name="Shape 47">
            <a:extLst>
              <a:ext uri="{FF2B5EF4-FFF2-40B4-BE49-F238E27FC236}">
                <a16:creationId xmlns:a16="http://schemas.microsoft.com/office/drawing/2014/main" id="{EC27DBDD-9ACB-3E5B-8FAC-49B2BF83CA47}"/>
              </a:ext>
            </a:extLst>
          </p:cNvPr>
          <p:cNvSpPr/>
          <p:nvPr/>
        </p:nvSpPr>
        <p:spPr>
          <a:xfrm>
            <a:off x="2781285" y="4470265"/>
            <a:ext cx="1600192" cy="88888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53" name="Text 48">
            <a:extLst>
              <a:ext uri="{FF2B5EF4-FFF2-40B4-BE49-F238E27FC236}">
                <a16:creationId xmlns:a16="http://schemas.microsoft.com/office/drawing/2014/main" id="{20272F19-DC9D-DB30-A762-7701A9F6FE00}"/>
              </a:ext>
            </a:extLst>
          </p:cNvPr>
          <p:cNvSpPr/>
          <p:nvPr/>
        </p:nvSpPr>
        <p:spPr>
          <a:xfrm>
            <a:off x="2781286" y="4470264"/>
            <a:ext cx="1655224" cy="943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Джеффри Хинтон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и Йошуа Бенджи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начинают обучать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первые глубокие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нейронные сети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54" name="Shape 49">
            <a:extLst>
              <a:ext uri="{FF2B5EF4-FFF2-40B4-BE49-F238E27FC236}">
                <a16:creationId xmlns:a16="http://schemas.microsoft.com/office/drawing/2014/main" id="{09960E12-6D3D-181F-EF4E-B81052250A49}"/>
              </a:ext>
            </a:extLst>
          </p:cNvPr>
          <p:cNvSpPr/>
          <p:nvPr/>
        </p:nvSpPr>
        <p:spPr>
          <a:xfrm>
            <a:off x="4965675" y="3987727"/>
            <a:ext cx="2197088" cy="83809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55" name="Shape 50">
            <a:extLst>
              <a:ext uri="{FF2B5EF4-FFF2-40B4-BE49-F238E27FC236}">
                <a16:creationId xmlns:a16="http://schemas.microsoft.com/office/drawing/2014/main" id="{29AF5080-7596-0205-48DF-ED369E0977F1}"/>
              </a:ext>
            </a:extLst>
          </p:cNvPr>
          <p:cNvSpPr/>
          <p:nvPr/>
        </p:nvSpPr>
        <p:spPr>
          <a:xfrm>
            <a:off x="4965674" y="3987727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56" name="Text 51">
            <a:extLst>
              <a:ext uri="{FF2B5EF4-FFF2-40B4-BE49-F238E27FC236}">
                <a16:creationId xmlns:a16="http://schemas.microsoft.com/office/drawing/2014/main" id="{07B59F48-9C38-1E03-8830-3173ADD93304}"/>
              </a:ext>
            </a:extLst>
          </p:cNvPr>
          <p:cNvSpPr/>
          <p:nvPr/>
        </p:nvSpPr>
        <p:spPr>
          <a:xfrm>
            <a:off x="5086324" y="4070267"/>
            <a:ext cx="42333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2011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57" name="Shape 52">
            <a:extLst>
              <a:ext uri="{FF2B5EF4-FFF2-40B4-BE49-F238E27FC236}">
                <a16:creationId xmlns:a16="http://schemas.microsoft.com/office/drawing/2014/main" id="{C9ED0521-A5A4-8905-FA60-32270FF290EE}"/>
              </a:ext>
            </a:extLst>
          </p:cNvPr>
          <p:cNvSpPr/>
          <p:nvPr/>
        </p:nvSpPr>
        <p:spPr>
          <a:xfrm>
            <a:off x="4965674" y="4470264"/>
            <a:ext cx="2006590" cy="35555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58" name="Text 53">
            <a:extLst>
              <a:ext uri="{FF2B5EF4-FFF2-40B4-BE49-F238E27FC236}">
                <a16:creationId xmlns:a16="http://schemas.microsoft.com/office/drawing/2014/main" id="{0DD1C6A4-C5AD-7E94-CB5C-DE0FB602FCD9}"/>
              </a:ext>
            </a:extLst>
          </p:cNvPr>
          <p:cNvSpPr/>
          <p:nvPr/>
        </p:nvSpPr>
        <p:spPr>
          <a:xfrm>
            <a:off x="4965674" y="4470265"/>
            <a:ext cx="2061623" cy="41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IBM Watson побеждает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в Jeopardy!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59" name="Shape 54">
            <a:extLst>
              <a:ext uri="{FF2B5EF4-FFF2-40B4-BE49-F238E27FC236}">
                <a16:creationId xmlns:a16="http://schemas.microsoft.com/office/drawing/2014/main" id="{8E518E95-6083-5F4A-EFA5-E076EBA74DB3}"/>
              </a:ext>
            </a:extLst>
          </p:cNvPr>
          <p:cNvSpPr/>
          <p:nvPr/>
        </p:nvSpPr>
        <p:spPr>
          <a:xfrm>
            <a:off x="7550111" y="3987727"/>
            <a:ext cx="2273288" cy="83809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60" name="Shape 55">
            <a:extLst>
              <a:ext uri="{FF2B5EF4-FFF2-40B4-BE49-F238E27FC236}">
                <a16:creationId xmlns:a16="http://schemas.microsoft.com/office/drawing/2014/main" id="{A26C9F3C-CAA4-7DFC-40FF-B2415634C302}"/>
              </a:ext>
            </a:extLst>
          </p:cNvPr>
          <p:cNvSpPr/>
          <p:nvPr/>
        </p:nvSpPr>
        <p:spPr>
          <a:xfrm>
            <a:off x="7550111" y="3987727"/>
            <a:ext cx="5968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61" name="Text 56">
            <a:extLst>
              <a:ext uri="{FF2B5EF4-FFF2-40B4-BE49-F238E27FC236}">
                <a16:creationId xmlns:a16="http://schemas.microsoft.com/office/drawing/2014/main" id="{0EE059EF-F56D-313C-20A5-AAE4F1E23D1E}"/>
              </a:ext>
            </a:extLst>
          </p:cNvPr>
          <p:cNvSpPr/>
          <p:nvPr/>
        </p:nvSpPr>
        <p:spPr>
          <a:xfrm>
            <a:off x="7651711" y="4070267"/>
            <a:ext cx="44873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2012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62" name="Shape 57">
            <a:extLst>
              <a:ext uri="{FF2B5EF4-FFF2-40B4-BE49-F238E27FC236}">
                <a16:creationId xmlns:a16="http://schemas.microsoft.com/office/drawing/2014/main" id="{42B5E624-2C6F-A297-4F69-1E6BE675DEA3}"/>
              </a:ext>
            </a:extLst>
          </p:cNvPr>
          <p:cNvSpPr/>
          <p:nvPr/>
        </p:nvSpPr>
        <p:spPr>
          <a:xfrm>
            <a:off x="7550111" y="4470264"/>
            <a:ext cx="3714731" cy="35555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63" name="Text 58">
            <a:extLst>
              <a:ext uri="{FF2B5EF4-FFF2-40B4-BE49-F238E27FC236}">
                <a16:creationId xmlns:a16="http://schemas.microsoft.com/office/drawing/2014/main" id="{FD8F7757-3CA6-87F7-DAB9-509DEACD29E1}"/>
              </a:ext>
            </a:extLst>
          </p:cNvPr>
          <p:cNvSpPr/>
          <p:nvPr/>
        </p:nvSpPr>
        <p:spPr>
          <a:xfrm>
            <a:off x="7550111" y="4470265"/>
            <a:ext cx="3769764" cy="41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Свёрточная нейросеть AlexNet выигрывает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конкурс по распознаванию изображений
</a:t>
            </a:r>
            <a:endParaRPr lang="en-US" sz="1200" dirty="0">
              <a:latin typeface="Styrene A L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88062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88E4AA-AF62-F8C1-4BE7-4E3CDEEFEC1C}"/>
                  </a:ext>
                </a:extLst>
              </p:cNvPr>
              <p:cNvSpPr txBox="1"/>
              <p:nvPr/>
            </p:nvSpPr>
            <p:spPr>
              <a:xfrm>
                <a:off x="231034" y="985720"/>
                <a:ext cx="10475066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1" dirty="0"/>
                  <a:t>Коэффициент детерминации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588E4AA-AF62-F8C1-4BE7-4E3CDEEFE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34" y="985720"/>
                <a:ext cx="10475066" cy="375552"/>
              </a:xfrm>
              <a:prstGeom prst="rect">
                <a:avLst/>
              </a:prstGeom>
              <a:blipFill>
                <a:blip r:embed="rId3"/>
                <a:stretch>
                  <a:fillRect l="-524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7E8E49-EC3F-C137-5C40-66EB0B385FEB}"/>
                  </a:ext>
                </a:extLst>
              </p:cNvPr>
              <p:cNvSpPr txBox="1"/>
              <p:nvPr/>
            </p:nvSpPr>
            <p:spPr>
              <a:xfrm>
                <a:off x="346813" y="2215062"/>
                <a:ext cx="4459362" cy="8981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−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</m:sSub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7E8E49-EC3F-C137-5C40-66EB0B385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3" y="2215062"/>
                <a:ext cx="4459362" cy="898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C4D30-2ED2-B5F1-E924-1D39674DA343}"/>
                  </a:ext>
                </a:extLst>
              </p:cNvPr>
              <p:cNvSpPr txBox="1"/>
              <p:nvPr/>
            </p:nvSpPr>
            <p:spPr>
              <a:xfrm>
                <a:off x="346813" y="1633542"/>
                <a:ext cx="6165850" cy="410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C4D30-2ED2-B5F1-E924-1D39674DA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3" y="1633542"/>
                <a:ext cx="6165850" cy="410177"/>
              </a:xfrm>
              <a:prstGeom prst="rect">
                <a:avLst/>
              </a:prstGeom>
              <a:blipFill>
                <a:blip r:embed="rId5"/>
                <a:stretch>
                  <a:fillRect b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34F17C-B6DF-7A58-BD3B-E822E147A21E}"/>
                  </a:ext>
                </a:extLst>
              </p:cNvPr>
              <p:cNvSpPr txBox="1"/>
              <p:nvPr/>
            </p:nvSpPr>
            <p:spPr>
              <a:xfrm>
                <a:off x="346812" y="3744808"/>
                <a:ext cx="2891687" cy="615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400" dirty="0"/>
                  <a:t>Где</a:t>
                </a:r>
                <a:r>
                  <a:rPr lang="ru-RU" sz="2400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ru-RU" sz="24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ru-RU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u-RU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b>
                          <m:sSubPr>
                            <m:ctrlPr>
                              <a:rPr lang="ru-RU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34F17C-B6DF-7A58-BD3B-E822E147A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2" y="3744808"/>
                <a:ext cx="2891687" cy="615874"/>
              </a:xfrm>
              <a:prstGeom prst="rect">
                <a:avLst/>
              </a:prstGeom>
              <a:blipFill>
                <a:blip r:embed="rId6"/>
                <a:stretch>
                  <a:fillRect l="-3376" b="-9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59B095-5F31-7A3B-8C1C-5E71EA828AC2}"/>
                  </a:ext>
                </a:extLst>
              </p:cNvPr>
              <p:cNvSpPr txBox="1"/>
              <p:nvPr/>
            </p:nvSpPr>
            <p:spPr>
              <a:xfrm>
                <a:off x="2222499" y="3868079"/>
                <a:ext cx="54006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Среднее значение целевой переменной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59B095-5F31-7A3B-8C1C-5E71EA828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499" y="3868079"/>
                <a:ext cx="540067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DFBD5-BC93-5860-67CD-3D3306EA812A}"/>
                  </a:ext>
                </a:extLst>
              </p:cNvPr>
              <p:cNvSpPr txBox="1"/>
              <p:nvPr/>
            </p:nvSpPr>
            <p:spPr>
              <a:xfrm>
                <a:off x="346812" y="4930489"/>
                <a:ext cx="1137528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Это нормированная среднеквадратичная ошибка. Если она близка к единице, то модель хорошо объясняет данные, если она близка к нулю, то прогноз не очень хорошо объясняет данные.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6DFBD5-BC93-5860-67CD-3D3306EA8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2" y="4930489"/>
                <a:ext cx="11375287" cy="646331"/>
              </a:xfrm>
              <a:prstGeom prst="rect">
                <a:avLst/>
              </a:prstGeom>
              <a:blipFill>
                <a:blip r:embed="rId8"/>
                <a:stretch>
                  <a:fillRect l="-482" t="-4717"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225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88E4AA-AF62-F8C1-4BE7-4E3CDEEFEC1C}"/>
              </a:ext>
            </a:extLst>
          </p:cNvPr>
          <p:cNvSpPr txBox="1"/>
          <p:nvPr/>
        </p:nvSpPr>
        <p:spPr>
          <a:xfrm>
            <a:off x="231034" y="985720"/>
            <a:ext cx="10475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</a:t>
            </a:r>
            <a:r>
              <a:rPr lang="ru-RU" sz="1800" dirty="0"/>
              <a:t>ункция потерь</a:t>
            </a:r>
            <a:r>
              <a:rPr lang="en-US" sz="1800" dirty="0"/>
              <a:t>: </a:t>
            </a:r>
            <a:r>
              <a:rPr lang="ru-RU" sz="1800" dirty="0"/>
              <a:t>Средняя абсолютная ошибка (</a:t>
            </a:r>
            <a:r>
              <a:rPr lang="ru-RU" sz="1800" b="1" dirty="0">
                <a:solidFill>
                  <a:schemeClr val="accent1"/>
                </a:solidFill>
              </a:rPr>
              <a:t>Mean </a:t>
            </a:r>
            <a:r>
              <a:rPr lang="en-US" sz="1800" b="1" dirty="0">
                <a:solidFill>
                  <a:schemeClr val="accent1"/>
                </a:solidFill>
              </a:rPr>
              <a:t>Absolute</a:t>
            </a:r>
            <a:r>
              <a:rPr lang="ru-RU" sz="1800" b="1" dirty="0">
                <a:solidFill>
                  <a:schemeClr val="accent1"/>
                </a:solidFill>
              </a:rPr>
              <a:t> Error</a:t>
            </a:r>
            <a:r>
              <a:rPr lang="en-US" b="1" dirty="0">
                <a:solidFill>
                  <a:schemeClr val="accent1"/>
                </a:solidFill>
              </a:rPr>
              <a:t> - MAE</a:t>
            </a:r>
            <a:r>
              <a:rPr lang="ru-RU" sz="1800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7E8E49-EC3F-C137-5C40-66EB0B385FEB}"/>
                  </a:ext>
                </a:extLst>
              </p:cNvPr>
              <p:cNvSpPr txBox="1"/>
              <p:nvPr/>
            </p:nvSpPr>
            <p:spPr>
              <a:xfrm>
                <a:off x="434657" y="3269162"/>
                <a:ext cx="2665217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7E8E49-EC3F-C137-5C40-66EB0B385F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7" y="3269162"/>
                <a:ext cx="2665217" cy="7845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7D63665-E885-DB42-6E4F-066F255F3F19}"/>
              </a:ext>
            </a:extLst>
          </p:cNvPr>
          <p:cNvSpPr txBox="1"/>
          <p:nvPr/>
        </p:nvSpPr>
        <p:spPr>
          <a:xfrm>
            <a:off x="346813" y="2787548"/>
            <a:ext cx="61658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Функционал ошибки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C4D30-2ED2-B5F1-E924-1D39674DA343}"/>
                  </a:ext>
                </a:extLst>
              </p:cNvPr>
              <p:cNvSpPr txBox="1"/>
              <p:nvPr/>
            </p:nvSpPr>
            <p:spPr>
              <a:xfrm>
                <a:off x="346813" y="1633542"/>
                <a:ext cx="6165850" cy="1005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: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: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0CC4D30-2ED2-B5F1-E924-1D39674DA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13" y="1633542"/>
                <a:ext cx="6165850" cy="1005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6">
                <a:extLst>
                  <a:ext uri="{FF2B5EF4-FFF2-40B4-BE49-F238E27FC236}">
                    <a16:creationId xmlns:a16="http://schemas.microsoft.com/office/drawing/2014/main" id="{D6FBE7A3-8186-4F1D-67B4-9926C7CA0C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72111" y="1790977"/>
              <a:ext cx="6967389" cy="22604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26916">
                      <a:extLst>
                        <a:ext uri="{9D8B030D-6E8A-4147-A177-3AD203B41FA5}">
                          <a16:colId xmlns:a16="http://schemas.microsoft.com/office/drawing/2014/main" val="1456151407"/>
                        </a:ext>
                      </a:extLst>
                    </a:gridCol>
                    <a:gridCol w="1656979">
                      <a:extLst>
                        <a:ext uri="{9D8B030D-6E8A-4147-A177-3AD203B41FA5}">
                          <a16:colId xmlns:a16="http://schemas.microsoft.com/office/drawing/2014/main" val="757038926"/>
                        </a:ext>
                      </a:extLst>
                    </a:gridCol>
                    <a:gridCol w="1799355">
                      <a:extLst>
                        <a:ext uri="{9D8B030D-6E8A-4147-A177-3AD203B41FA5}">
                          <a16:colId xmlns:a16="http://schemas.microsoft.com/office/drawing/2014/main" val="1273052515"/>
                        </a:ext>
                      </a:extLst>
                    </a:gridCol>
                    <a:gridCol w="1784139">
                      <a:extLst>
                        <a:ext uri="{9D8B030D-6E8A-4147-A177-3AD203B41FA5}">
                          <a16:colId xmlns:a16="http://schemas.microsoft.com/office/drawing/2014/main" val="3928222091"/>
                        </a:ext>
                      </a:extLst>
                    </a:gridCol>
                  </a:tblGrid>
                  <a:tr h="2413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y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kern="1200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kern="12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1800" b="0" i="1" kern="120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0" i="1" kern="1200" dirty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</a:t>
                          </a:r>
                          <a:endParaRPr lang="en-US" sz="1800" b="0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4157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91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996004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643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238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1962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994009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63716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6">
                <a:extLst>
                  <a:ext uri="{FF2B5EF4-FFF2-40B4-BE49-F238E27FC236}">
                    <a16:creationId xmlns:a16="http://schemas.microsoft.com/office/drawing/2014/main" id="{D6FBE7A3-8186-4F1D-67B4-9926C7CA0C3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272111" y="1790977"/>
              <a:ext cx="6967389" cy="226041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726916">
                      <a:extLst>
                        <a:ext uri="{9D8B030D-6E8A-4147-A177-3AD203B41FA5}">
                          <a16:colId xmlns:a16="http://schemas.microsoft.com/office/drawing/2014/main" val="1456151407"/>
                        </a:ext>
                      </a:extLst>
                    </a:gridCol>
                    <a:gridCol w="1656979">
                      <a:extLst>
                        <a:ext uri="{9D8B030D-6E8A-4147-A177-3AD203B41FA5}">
                          <a16:colId xmlns:a16="http://schemas.microsoft.com/office/drawing/2014/main" val="757038926"/>
                        </a:ext>
                      </a:extLst>
                    </a:gridCol>
                    <a:gridCol w="1799355">
                      <a:extLst>
                        <a:ext uri="{9D8B030D-6E8A-4147-A177-3AD203B41FA5}">
                          <a16:colId xmlns:a16="http://schemas.microsoft.com/office/drawing/2014/main" val="1273052515"/>
                        </a:ext>
                      </a:extLst>
                    </a:gridCol>
                    <a:gridCol w="1784139">
                      <a:extLst>
                        <a:ext uri="{9D8B030D-6E8A-4147-A177-3AD203B41FA5}">
                          <a16:colId xmlns:a16="http://schemas.microsoft.com/office/drawing/2014/main" val="3928222091"/>
                        </a:ext>
                      </a:extLst>
                    </a:gridCol>
                  </a:tblGrid>
                  <a:tr h="40621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dirty="0">
                              <a:solidFill>
                                <a:srgbClr val="FFC000"/>
                              </a:solidFill>
                            </a:rPr>
                            <a:t>y</a:t>
                          </a:r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4779" t="-7463" r="-217647" b="-477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88814" t="-7463" r="-100678" b="-4776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90785" t="-7463" r="-1365" b="-4776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741571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59112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996004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6437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52384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19628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994009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897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63716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115765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math problem with a triangle&#10;&#10;Description automatically generated with medium confidence">
            <a:extLst>
              <a:ext uri="{FF2B5EF4-FFF2-40B4-BE49-F238E27FC236}">
                <a16:creationId xmlns:a16="http://schemas.microsoft.com/office/drawing/2014/main" id="{C1DEF383-2C31-2953-2642-36C8FCADF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" y="841943"/>
            <a:ext cx="12192000" cy="576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189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ACD3A2-2DB2-6A34-0EC9-8B964449F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4" y="839745"/>
            <a:ext cx="12192000" cy="51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702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E0C7A1-E702-6A6F-294F-286FB184F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" y="828136"/>
            <a:ext cx="12192000" cy="504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93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Функция потерь</a:t>
            </a:r>
            <a:r>
              <a:rPr lang="en-US" sz="2800" dirty="0"/>
              <a:t> (Lost function)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00EE98-C6F9-27E8-38DF-C8885D2F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707"/>
            <a:ext cx="12192000" cy="483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40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Регрессия</a:t>
            </a:r>
            <a:r>
              <a:rPr lang="en-US" sz="2800" dirty="0"/>
              <a:t> (Regression)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0AD8B-BCC2-DEDC-6EE9-D4B06053E403}"/>
                  </a:ext>
                </a:extLst>
              </p:cNvPr>
              <p:cNvSpPr txBox="1"/>
              <p:nvPr/>
            </p:nvSpPr>
            <p:spPr>
              <a:xfrm>
                <a:off x="4352806" y="1210014"/>
                <a:ext cx="2965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0AD8B-BCC2-DEDC-6EE9-D4B06053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806" y="1210014"/>
                <a:ext cx="296517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2456F4-A505-47DA-BDA3-E5A156BED8F3}"/>
                  </a:ext>
                </a:extLst>
              </p:cNvPr>
              <p:cNvSpPr txBox="1"/>
              <p:nvPr/>
            </p:nvSpPr>
            <p:spPr>
              <a:xfrm>
                <a:off x="4957404" y="2247908"/>
                <a:ext cx="1257652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C2456F4-A505-47DA-BDA3-E5A156BE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404" y="2247908"/>
                <a:ext cx="1257652" cy="449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D6D3EF-9BC5-1563-AB50-FAFE026DADC6}"/>
              </a:ext>
            </a:extLst>
          </p:cNvPr>
          <p:cNvSpPr txBox="1"/>
          <p:nvPr/>
        </p:nvSpPr>
        <p:spPr>
          <a:xfrm>
            <a:off x="105618" y="1240791"/>
            <a:ext cx="2307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en-US" b="1" dirty="0" err="1"/>
              <a:t>ункция</a:t>
            </a:r>
            <a:r>
              <a:rPr lang="en-US" b="1" dirty="0"/>
              <a:t> </a:t>
            </a:r>
            <a:r>
              <a:rPr lang="en-US" b="1" dirty="0" err="1"/>
              <a:t>гипотезы</a:t>
            </a:r>
            <a:r>
              <a:rPr lang="ru-RU" b="1" dirty="0"/>
              <a:t>: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FF00D-088E-3AB1-C206-3B3FBA33ADDF}"/>
              </a:ext>
            </a:extLst>
          </p:cNvPr>
          <p:cNvSpPr txBox="1"/>
          <p:nvPr/>
        </p:nvSpPr>
        <p:spPr>
          <a:xfrm>
            <a:off x="105618" y="2288143"/>
            <a:ext cx="240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</a:t>
            </a:r>
            <a:r>
              <a:rPr lang="en-US" b="1" dirty="0" err="1"/>
              <a:t>араметры</a:t>
            </a:r>
            <a:r>
              <a:rPr lang="en-US" b="1" dirty="0"/>
              <a:t> </a:t>
            </a:r>
            <a:r>
              <a:rPr lang="en-US" b="1" dirty="0" err="1"/>
              <a:t>модели</a:t>
            </a:r>
            <a:r>
              <a:rPr lang="ru-RU" b="1" dirty="0"/>
              <a:t>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08FE8-AA36-D2A2-14AF-3F33ED7291F0}"/>
              </a:ext>
            </a:extLst>
          </p:cNvPr>
          <p:cNvSpPr txBox="1"/>
          <p:nvPr/>
        </p:nvSpPr>
        <p:spPr>
          <a:xfrm>
            <a:off x="166385" y="3585531"/>
            <a:ext cx="218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ru-RU" sz="1800" b="1" dirty="0"/>
              <a:t>ункция потерь</a:t>
            </a:r>
            <a:r>
              <a:rPr lang="en-US" sz="1800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60DA6-5DC2-A9CD-CDB2-E00D8470B9E9}"/>
                  </a:ext>
                </a:extLst>
              </p:cNvPr>
              <p:cNvSpPr txBox="1"/>
              <p:nvPr/>
            </p:nvSpPr>
            <p:spPr>
              <a:xfrm>
                <a:off x="2755079" y="3136883"/>
                <a:ext cx="6160624" cy="1137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800" b="1" i="1" smtClean="0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60DA6-5DC2-A9CD-CDB2-E00D8470B9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079" y="3136883"/>
                <a:ext cx="6160624" cy="1137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096E5A0-83DA-DB28-64C8-8CD47E9BFE0B}"/>
              </a:ext>
            </a:extLst>
          </p:cNvPr>
          <p:cNvSpPr txBox="1"/>
          <p:nvPr/>
        </p:nvSpPr>
        <p:spPr>
          <a:xfrm>
            <a:off x="228902" y="5204038"/>
            <a:ext cx="1698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Цель</a:t>
            </a:r>
            <a:r>
              <a:rPr lang="en-US" b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86ADD-69AF-8B30-B968-675CA0DD6482}"/>
                  </a:ext>
                </a:extLst>
              </p:cNvPr>
              <p:cNvSpPr txBox="1"/>
              <p:nvPr/>
            </p:nvSpPr>
            <p:spPr>
              <a:xfrm>
                <a:off x="2610090" y="5080489"/>
                <a:ext cx="6160624" cy="7088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limLow>
                            <m:limLow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sz="2800" b="1" i="0" smtClean="0">
                                  <a:latin typeface="Cambria Math" panose="02040503050406030204" pitchFamily="18" charset="0"/>
                                </a:rPr>
                                <m:t>𝐦𝐢𝐧𝐢𝐦𝐢𝐳𝐞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sz="2800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𝑱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800" b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D86ADD-69AF-8B30-B968-675CA0DD6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090" y="5080489"/>
                <a:ext cx="6160624" cy="7088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74783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Метод наименьших квадратов</a:t>
            </a:r>
            <a:r>
              <a:rPr lang="en-US" sz="2800" dirty="0"/>
              <a:t> (Least squares)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F14ED6-EAEA-D4B1-4C79-EFA1326D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55" y="1069048"/>
            <a:ext cx="3245017" cy="24448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B5C6CF-10B6-20B1-897D-D21E0695E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509" y="4252104"/>
            <a:ext cx="3162463" cy="23178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BA860D-2173-0921-7FCD-3673F221D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042" y="1244329"/>
            <a:ext cx="3035456" cy="24004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FBE876-FE38-405D-F860-FBF98909B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488" y="4328808"/>
            <a:ext cx="3118010" cy="24004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D1D8F85-D271-1319-9737-200BFDC652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030" y="1116118"/>
            <a:ext cx="2965602" cy="24702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E6E6BA-2C40-787A-F1B0-800EDFC45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1510" y="4236227"/>
            <a:ext cx="3346622" cy="23496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A84E0E2-2B1C-6976-D021-B9757751562F}"/>
              </a:ext>
            </a:extLst>
          </p:cNvPr>
          <p:cNvSpPr/>
          <p:nvPr/>
        </p:nvSpPr>
        <p:spPr>
          <a:xfrm>
            <a:off x="180814" y="3784037"/>
            <a:ext cx="11941444" cy="15715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89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Метод наименьших квадратов</a:t>
            </a:r>
            <a:r>
              <a:rPr lang="en-US" sz="2800" dirty="0"/>
              <a:t> (Least squares)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0AD8B-BCC2-DEDC-6EE9-D4B06053E403}"/>
                  </a:ext>
                </a:extLst>
              </p:cNvPr>
              <p:cNvSpPr txBox="1"/>
              <p:nvPr/>
            </p:nvSpPr>
            <p:spPr>
              <a:xfrm>
                <a:off x="4352806" y="1210014"/>
                <a:ext cx="319048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B20AD8B-BCC2-DEDC-6EE9-D4B06053E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2806" y="1210014"/>
                <a:ext cx="319048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D6D3EF-9BC5-1563-AB50-FAFE026DADC6}"/>
              </a:ext>
            </a:extLst>
          </p:cNvPr>
          <p:cNvSpPr txBox="1"/>
          <p:nvPr/>
        </p:nvSpPr>
        <p:spPr>
          <a:xfrm>
            <a:off x="105618" y="1240791"/>
            <a:ext cx="2307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en-US" b="1" dirty="0" err="1"/>
              <a:t>ункция</a:t>
            </a:r>
            <a:r>
              <a:rPr lang="en-US" b="1" dirty="0"/>
              <a:t> </a:t>
            </a:r>
            <a:r>
              <a:rPr lang="en-US" b="1" dirty="0" err="1"/>
              <a:t>гипотезы</a:t>
            </a:r>
            <a:r>
              <a:rPr lang="ru-RU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4FF00D-088E-3AB1-C206-3B3FBA33ADDF}"/>
                  </a:ext>
                </a:extLst>
              </p:cNvPr>
              <p:cNvSpPr txBox="1"/>
              <p:nvPr/>
            </p:nvSpPr>
            <p:spPr>
              <a:xfrm>
                <a:off x="2848818" y="2133161"/>
                <a:ext cx="927860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u-RU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  <m:r>
                      <a:rPr lang="en-US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1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2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4FF00D-088E-3AB1-C206-3B3FBA33A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818" y="2133161"/>
                <a:ext cx="9278606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40EE7C9-E162-F3CB-9D87-3520ED9AA5DB}"/>
              </a:ext>
            </a:extLst>
          </p:cNvPr>
          <p:cNvSpPr txBox="1"/>
          <p:nvPr/>
        </p:nvSpPr>
        <p:spPr>
          <a:xfrm>
            <a:off x="205353" y="2210105"/>
            <a:ext cx="1956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Функция потерь</a:t>
            </a:r>
            <a:r>
              <a:rPr lang="en-US" b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74480A-3B84-2A3A-E21D-0C155B26DDC6}"/>
                  </a:ext>
                </a:extLst>
              </p:cNvPr>
              <p:cNvSpPr txBox="1"/>
              <p:nvPr/>
            </p:nvSpPr>
            <p:spPr>
              <a:xfrm>
                <a:off x="2848818" y="3059668"/>
                <a:ext cx="112711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1" dirty="0"/>
                  <a:t>Отклонения значений функции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b="1" dirty="0"/>
                  <a:t> от фактических значений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74480A-3B84-2A3A-E21D-0C155B26D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818" y="3059668"/>
                <a:ext cx="11271142" cy="369332"/>
              </a:xfrm>
              <a:prstGeom prst="rect">
                <a:avLst/>
              </a:prstGeom>
              <a:blipFill>
                <a:blip r:embed="rId5"/>
                <a:stretch>
                  <a:fillRect l="-43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A67D9E5E-FAFC-F792-9B10-8A787FD0DD07}"/>
              </a:ext>
            </a:extLst>
          </p:cNvPr>
          <p:cNvSpPr/>
          <p:nvPr/>
        </p:nvSpPr>
        <p:spPr>
          <a:xfrm>
            <a:off x="2293749" y="2394771"/>
            <a:ext cx="555069" cy="977036"/>
          </a:xfrm>
          <a:prstGeom prst="curved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3E55DD-2A90-32A3-B96C-059E1490AB16}"/>
                  </a:ext>
                </a:extLst>
              </p:cNvPr>
              <p:cNvSpPr txBox="1"/>
              <p:nvPr/>
            </p:nvSpPr>
            <p:spPr>
              <a:xfrm>
                <a:off x="4064433" y="3830485"/>
                <a:ext cx="7121470" cy="5572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ru-RU" sz="28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ru-RU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ru-RU" sz="2800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ru-RU" sz="28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r>
                  <a:rPr lang="en-US" sz="2800" dirty="0"/>
                  <a:t>+…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sz="2800" b="1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ru-RU" sz="28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ru-RU" sz="2800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ru-RU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3E55DD-2A90-32A3-B96C-059E1490A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433" y="3830485"/>
                <a:ext cx="7121470" cy="557204"/>
              </a:xfrm>
              <a:prstGeom prst="rect">
                <a:avLst/>
              </a:prstGeom>
              <a:blipFill>
                <a:blip r:embed="rId6"/>
                <a:stretch>
                  <a:fillRect t="-4348" b="-29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439D98-45BE-8792-FBDB-F3F969BAF2E2}"/>
                  </a:ext>
                </a:extLst>
              </p:cNvPr>
              <p:cNvSpPr txBox="1"/>
              <p:nvPr/>
            </p:nvSpPr>
            <p:spPr>
              <a:xfrm>
                <a:off x="205353" y="4799942"/>
                <a:ext cx="1127114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1" dirty="0"/>
                  <a:t>Идея метода наименьших квадратов найти параметры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ru-RU" b="1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ru-RU" b="1" dirty="0"/>
                  <a:t> таким образом, чтобы сумма квадратов была наименьшей  </a:t>
                </a:r>
                <a:endParaRPr lang="en-US" b="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A439D98-45BE-8792-FBDB-F3F969BAF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353" y="4799942"/>
                <a:ext cx="11271142" cy="646331"/>
              </a:xfrm>
              <a:prstGeom prst="rect">
                <a:avLst/>
              </a:prstGeom>
              <a:blipFill>
                <a:blip r:embed="rId7"/>
                <a:stretch>
                  <a:fillRect l="-48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EDA15B-7F15-545E-242A-5AD90686D051}"/>
                  </a:ext>
                </a:extLst>
              </p:cNvPr>
              <p:cNvSpPr txBox="1"/>
              <p:nvPr/>
            </p:nvSpPr>
            <p:spPr>
              <a:xfrm>
                <a:off x="4263825" y="5580585"/>
                <a:ext cx="3661474" cy="741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ru-RU" sz="28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800" b="1" i="1" dirty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ru-RU" sz="2800" b="1" i="1" dirty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ru-RU" sz="2800" b="1" i="1" dirty="0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limLow>
                          <m:limLowPr>
                            <m:ctrlPr>
                              <a:rPr lang="en-US" sz="2800" b="1" i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𝐦𝐢𝐧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2800" b="1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2800" b="1" i="1">
                                    <a:solidFill>
                                      <a:srgbClr val="00206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lim>
                        </m:limLow>
                      </m:e>
                    </m:nary>
                  </m:oMath>
                </a14:m>
                <a:r>
                  <a:rPr lang="ru-RU" sz="2800" dirty="0">
                    <a:solidFill>
                      <a:srgbClr val="002060"/>
                    </a:solidFill>
                  </a:rPr>
                  <a:t> </a:t>
                </a:r>
                <a:endParaRPr lang="en-US" sz="28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EDA15B-7F15-545E-242A-5AD90686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825" y="5580585"/>
                <a:ext cx="3661474" cy="741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66517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Метод наименьших квадратов</a:t>
            </a:r>
            <a:r>
              <a:rPr lang="en-US" sz="2800" dirty="0"/>
              <a:t> (Least squares)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D6D3EF-9BC5-1563-AB50-FAFE026DADC6}"/>
              </a:ext>
            </a:extLst>
          </p:cNvPr>
          <p:cNvSpPr txBox="1"/>
          <p:nvPr/>
        </p:nvSpPr>
        <p:spPr>
          <a:xfrm>
            <a:off x="105618" y="1240791"/>
            <a:ext cx="2307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Функционал</a:t>
            </a:r>
            <a:r>
              <a:rPr lang="ru-RU" dirty="0"/>
              <a:t> </a:t>
            </a:r>
            <a:r>
              <a:rPr lang="ru-RU" b="1" dirty="0"/>
              <a:t>ошибки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EDA15B-7F15-545E-242A-5AD90686D051}"/>
                  </a:ext>
                </a:extLst>
              </p:cNvPr>
              <p:cNvSpPr txBox="1"/>
              <p:nvPr/>
            </p:nvSpPr>
            <p:spPr>
              <a:xfrm>
                <a:off x="1648486" y="2126357"/>
                <a:ext cx="9347561" cy="746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 dirty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Sup>
                          <m:sSubSupPr>
                            <m:ctrlPr>
                              <a:rPr lang="ru-RU" sz="2800" b="1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ru-RU" sz="28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ru-RU" sz="2800" b="1" i="1" dirty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800" b="1" i="1" dirty="0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8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2800" b="1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ru-RU" sz="2800" b="1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ru-RU" sz="28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ru-RU" sz="2800" b="1" i="1" dirty="0">
                                <a:latin typeface="Cambria Math" panose="02040503050406030204" pitchFamily="18" charset="0"/>
                              </a:rPr>
                              <m:t> →</m:t>
                            </m:r>
                            <m:limLow>
                              <m:limLowPr>
                                <m:ctrlP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𝐦𝐢𝐧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sz="2800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lim>
                            </m:limLow>
                          </m:e>
                        </m:nary>
                      </m:e>
                    </m:nary>
                  </m:oMath>
                </a14:m>
                <a:r>
                  <a:rPr lang="ru-RU" sz="2800" b="1" i="1" dirty="0">
                    <a:latin typeface="Cambria Math" panose="02040503050406030204" pitchFamily="18" charset="0"/>
                  </a:rPr>
                  <a:t> </a:t>
                </a:r>
                <a:endParaRPr lang="en-US" sz="2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5EDA15B-7F15-545E-242A-5AD90686D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486" y="2126357"/>
                <a:ext cx="9347561" cy="7461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1C525F-4106-F298-554B-345BB2239C18}"/>
                  </a:ext>
                </a:extLst>
              </p:cNvPr>
              <p:cNvSpPr txBox="1"/>
              <p:nvPr/>
            </p:nvSpPr>
            <p:spPr>
              <a:xfrm>
                <a:off x="707738" y="3361836"/>
                <a:ext cx="1624034" cy="27322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num>
                                <m:den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/>
                            <m:e>
                              <m:f>
                                <m:f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𝑱</m:t>
                                  </m:r>
                                </m:num>
                                <m:den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1C525F-4106-F298-554B-345BB2239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38" y="3361836"/>
                <a:ext cx="1624034" cy="27322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3321DB-5129-6587-A43A-5BE51B2A084B}"/>
                  </a:ext>
                </a:extLst>
              </p:cNvPr>
              <p:cNvSpPr txBox="1"/>
              <p:nvPr/>
            </p:nvSpPr>
            <p:spPr>
              <a:xfrm>
                <a:off x="5703358" y="3319864"/>
                <a:ext cx="5182188" cy="2878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800" b="1" i="1" dirty="0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d>
                                    <m:dPr>
                                      <m:ctrlPr>
                                        <a:rPr lang="ru-RU" sz="28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.(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)=</m:t>
                                  </m:r>
                                  <m:r>
                                    <a:rPr lang="en-US" sz="2800" b="1" i="1" dirty="0" smtClean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nary>
                            </m:e>
                            <m:e/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sz="2800" b="1" i="1" dirty="0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d>
                                    <m:dPr>
                                      <m:ctrlPr>
                                        <a:rPr lang="ru-RU" sz="28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8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.(</m:t>
                                  </m:r>
                                  <m:sSub>
                                    <m:sSubPr>
                                      <m:ctrlP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8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2800" b="1" i="1" dirty="0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e>
                              </m:nary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B3321DB-5129-6587-A43A-5BE51B2A0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358" y="3319864"/>
                <a:ext cx="5182188" cy="2878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6250D3DE-6B76-F96E-333C-9F1ED4EB5C45}"/>
              </a:ext>
            </a:extLst>
          </p:cNvPr>
          <p:cNvSpPr/>
          <p:nvPr/>
        </p:nvSpPr>
        <p:spPr>
          <a:xfrm>
            <a:off x="3436378" y="4522626"/>
            <a:ext cx="1162373" cy="4107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9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E366D-9ABD-2946-151B-51FE0D212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>
            <a:extLst>
              <a:ext uri="{FF2B5EF4-FFF2-40B4-BE49-F238E27FC236}">
                <a16:creationId xmlns:a16="http://schemas.microsoft.com/office/drawing/2014/main" id="{F297DD2E-45DC-9026-EBC8-3F4BEC014DCC}"/>
              </a:ext>
            </a:extLst>
          </p:cNvPr>
          <p:cNvSpPr/>
          <p:nvPr/>
        </p:nvSpPr>
        <p:spPr>
          <a:xfrm>
            <a:off x="507998" y="508380"/>
            <a:ext cx="11468040" cy="81269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23C7BA7-D926-678D-42FF-D1AD453E07E8}"/>
              </a:ext>
            </a:extLst>
          </p:cNvPr>
          <p:cNvSpPr/>
          <p:nvPr/>
        </p:nvSpPr>
        <p:spPr>
          <a:xfrm>
            <a:off x="507998" y="508380"/>
            <a:ext cx="11468040" cy="40634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DA034917-56B3-8097-F76E-87D78EB2B5BE}"/>
              </a:ext>
            </a:extLst>
          </p:cNvPr>
          <p:cNvSpPr/>
          <p:nvPr/>
        </p:nvSpPr>
        <p:spPr>
          <a:xfrm>
            <a:off x="507997" y="508380"/>
            <a:ext cx="11569640" cy="50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99"/>
              </a:lnSpc>
            </a:pPr>
            <a:r>
              <a:rPr lang="en-US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История развития искусственного интеллекта  
</a:t>
            </a:r>
            <a:endParaRPr lang="en-US" sz="24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D7D623C5-B58F-0DBD-6828-D29F4621C71B}"/>
              </a:ext>
            </a:extLst>
          </p:cNvPr>
          <p:cNvSpPr/>
          <p:nvPr/>
        </p:nvSpPr>
        <p:spPr>
          <a:xfrm>
            <a:off x="507998" y="1067108"/>
            <a:ext cx="7940463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6AF670AD-08A7-AF16-29BE-B62EB041D61B}"/>
              </a:ext>
            </a:extLst>
          </p:cNvPr>
          <p:cNvSpPr/>
          <p:nvPr/>
        </p:nvSpPr>
        <p:spPr>
          <a:xfrm>
            <a:off x="507998" y="1067108"/>
            <a:ext cx="2592288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B2C8F5B3-95E0-6F97-8F74-62AD0C7577C2}"/>
              </a:ext>
            </a:extLst>
          </p:cNvPr>
          <p:cNvSpPr/>
          <p:nvPr/>
        </p:nvSpPr>
        <p:spPr>
          <a:xfrm>
            <a:off x="507998" y="1067108"/>
            <a:ext cx="2592288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8" name="Image 0" descr=" ">
            <a:extLst>
              <a:ext uri="{FF2B5EF4-FFF2-40B4-BE49-F238E27FC236}">
                <a16:creationId xmlns:a16="http://schemas.microsoft.com/office/drawing/2014/main" id="{4197A175-C7A1-0B8D-4201-8F916E060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658" y="1052351"/>
            <a:ext cx="283516" cy="283481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B0205AC5-25A2-5146-E1A7-25B9865FAC1F}"/>
              </a:ext>
            </a:extLst>
          </p:cNvPr>
          <p:cNvSpPr/>
          <p:nvPr/>
        </p:nvSpPr>
        <p:spPr>
          <a:xfrm>
            <a:off x="1004783" y="1067108"/>
            <a:ext cx="2180155" cy="33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kern="0" spc="-80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Идея — 1943 год</a:t>
            </a:r>
            <a:endParaRPr lang="en-US" sz="20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CBFE5EBC-D60D-0179-B448-D6E1B7569705}"/>
              </a:ext>
            </a:extLst>
          </p:cNvPr>
          <p:cNvSpPr/>
          <p:nvPr/>
        </p:nvSpPr>
        <p:spPr>
          <a:xfrm>
            <a:off x="3608270" y="1067108"/>
            <a:ext cx="4840177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69B67476-7532-0762-202D-28EBAC83AA02}"/>
              </a:ext>
            </a:extLst>
          </p:cNvPr>
          <p:cNvSpPr/>
          <p:nvPr/>
        </p:nvSpPr>
        <p:spPr>
          <a:xfrm>
            <a:off x="3608270" y="1067108"/>
            <a:ext cx="4840177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12" name="Image 1" descr=" ">
            <a:extLst>
              <a:ext uri="{FF2B5EF4-FFF2-40B4-BE49-F238E27FC236}">
                <a16:creationId xmlns:a16="http://schemas.microsoft.com/office/drawing/2014/main" id="{8EDF803B-24E6-736F-C62F-FEBE1CB844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87930" y="1052351"/>
            <a:ext cx="283516" cy="283481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34B15FC7-0A63-0463-6437-A5347B54B046}"/>
              </a:ext>
            </a:extLst>
          </p:cNvPr>
          <p:cNvSpPr/>
          <p:nvPr/>
        </p:nvSpPr>
        <p:spPr>
          <a:xfrm>
            <a:off x="4105055" y="1067108"/>
            <a:ext cx="4428043" cy="33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kern="0" spc="-80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Активное развитие — с 2022 года</a:t>
            </a:r>
            <a:endParaRPr lang="en-US" sz="200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942E850F-C417-2113-351A-95FABCE85A20}"/>
              </a:ext>
            </a:extLst>
          </p:cNvPr>
          <p:cNvSpPr/>
          <p:nvPr/>
        </p:nvSpPr>
        <p:spPr>
          <a:xfrm>
            <a:off x="0" y="2108372"/>
            <a:ext cx="12191937" cy="325077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E4A6715A-F133-2364-70F4-91D53457134F}"/>
              </a:ext>
            </a:extLst>
          </p:cNvPr>
          <p:cNvSpPr/>
          <p:nvPr/>
        </p:nvSpPr>
        <p:spPr>
          <a:xfrm rot="16200000">
            <a:off x="6080094" y="-3824931"/>
            <a:ext cx="31750" cy="12190413"/>
          </a:xfrm>
          <a:prstGeom prst="roundRect">
            <a:avLst>
              <a:gd name="adj" fmla="val 1195049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C2FA98CA-05DC-19CE-3A7B-65E5308BC318}"/>
              </a:ext>
            </a:extLst>
          </p:cNvPr>
          <p:cNvSpPr/>
          <p:nvPr/>
        </p:nvSpPr>
        <p:spPr>
          <a:xfrm>
            <a:off x="1" y="2108372"/>
            <a:ext cx="11683939" cy="154919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7DF86DB5-2B0F-0053-2739-B96C3332241C}"/>
              </a:ext>
            </a:extLst>
          </p:cNvPr>
          <p:cNvSpPr/>
          <p:nvPr/>
        </p:nvSpPr>
        <p:spPr>
          <a:xfrm>
            <a:off x="311149" y="2108372"/>
            <a:ext cx="3016234" cy="137142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0BE2FC82-707C-9D4E-F3A7-E542E07A9F8F}"/>
              </a:ext>
            </a:extLst>
          </p:cNvPr>
          <p:cNvSpPr/>
          <p:nvPr/>
        </p:nvSpPr>
        <p:spPr>
          <a:xfrm>
            <a:off x="311149" y="2108372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97E3C617-C1DD-2860-C0AD-6AA65B226271}"/>
              </a:ext>
            </a:extLst>
          </p:cNvPr>
          <p:cNvSpPr/>
          <p:nvPr/>
        </p:nvSpPr>
        <p:spPr>
          <a:xfrm>
            <a:off x="415923" y="2190911"/>
            <a:ext cx="4550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2013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20" name="Shape 16">
            <a:extLst>
              <a:ext uri="{FF2B5EF4-FFF2-40B4-BE49-F238E27FC236}">
                <a16:creationId xmlns:a16="http://schemas.microsoft.com/office/drawing/2014/main" id="{6E1820CB-7D38-08A2-039D-116AF0E6BC4D}"/>
              </a:ext>
            </a:extLst>
          </p:cNvPr>
          <p:cNvSpPr/>
          <p:nvPr/>
        </p:nvSpPr>
        <p:spPr>
          <a:xfrm>
            <a:off x="311149" y="2590909"/>
            <a:ext cx="3016234" cy="88888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5E57AE99-3CD2-F973-A63A-315CCB293CE8}"/>
              </a:ext>
            </a:extLst>
          </p:cNvPr>
          <p:cNvSpPr/>
          <p:nvPr/>
        </p:nvSpPr>
        <p:spPr>
          <a:xfrm>
            <a:off x="311149" y="2590909"/>
            <a:ext cx="3071267" cy="943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Создана исследовательская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лаборатория искусственного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интеллекта Facebook*, которая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позже превратится в Meta* AI,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создающую ИИ для метавселенной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E8DC6FD1-C424-61CB-895E-5BE8CBC1CDC9}"/>
              </a:ext>
            </a:extLst>
          </p:cNvPr>
          <p:cNvSpPr/>
          <p:nvPr/>
        </p:nvSpPr>
        <p:spPr>
          <a:xfrm>
            <a:off x="3714731" y="2108372"/>
            <a:ext cx="1797041" cy="101586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0D858D20-DB22-333E-A3C1-DD212919C39C}"/>
              </a:ext>
            </a:extLst>
          </p:cNvPr>
          <p:cNvSpPr/>
          <p:nvPr/>
        </p:nvSpPr>
        <p:spPr>
          <a:xfrm>
            <a:off x="3714731" y="2108372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D5F01D5A-F28A-47EF-4D10-F8A2DF8E952D}"/>
              </a:ext>
            </a:extLst>
          </p:cNvPr>
          <p:cNvSpPr/>
          <p:nvPr/>
        </p:nvSpPr>
        <p:spPr>
          <a:xfrm>
            <a:off x="3819505" y="2190911"/>
            <a:ext cx="4550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2015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25" name="Shape 21">
            <a:extLst>
              <a:ext uri="{FF2B5EF4-FFF2-40B4-BE49-F238E27FC236}">
                <a16:creationId xmlns:a16="http://schemas.microsoft.com/office/drawing/2014/main" id="{B3034A5D-DC51-A3A5-6895-86A9D8E063A0}"/>
              </a:ext>
            </a:extLst>
          </p:cNvPr>
          <p:cNvSpPr/>
          <p:nvPr/>
        </p:nvSpPr>
        <p:spPr>
          <a:xfrm>
            <a:off x="3714731" y="2590909"/>
            <a:ext cx="1841490" cy="53333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0568FF78-F7F5-B066-ADD7-F586720FCACD}"/>
              </a:ext>
            </a:extLst>
          </p:cNvPr>
          <p:cNvSpPr/>
          <p:nvPr/>
        </p:nvSpPr>
        <p:spPr>
          <a:xfrm>
            <a:off x="3714731" y="2590909"/>
            <a:ext cx="1896524" cy="58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Илон Маск и Сэм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Альтман основывают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НКО Open AI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27" name="Shape 23">
            <a:extLst>
              <a:ext uri="{FF2B5EF4-FFF2-40B4-BE49-F238E27FC236}">
                <a16:creationId xmlns:a16="http://schemas.microsoft.com/office/drawing/2014/main" id="{93BB8259-44D3-1257-06EF-74C2115994A7}"/>
              </a:ext>
            </a:extLst>
          </p:cNvPr>
          <p:cNvSpPr/>
          <p:nvPr/>
        </p:nvSpPr>
        <p:spPr>
          <a:xfrm>
            <a:off x="5899120" y="2108372"/>
            <a:ext cx="1797041" cy="1193645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28" name="Shape 24">
            <a:extLst>
              <a:ext uri="{FF2B5EF4-FFF2-40B4-BE49-F238E27FC236}">
                <a16:creationId xmlns:a16="http://schemas.microsoft.com/office/drawing/2014/main" id="{E45F60D9-898C-9531-B2DC-C07E43A0C82A}"/>
              </a:ext>
            </a:extLst>
          </p:cNvPr>
          <p:cNvSpPr/>
          <p:nvPr/>
        </p:nvSpPr>
        <p:spPr>
          <a:xfrm>
            <a:off x="5899119" y="2108372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29" name="Text 25">
            <a:extLst>
              <a:ext uri="{FF2B5EF4-FFF2-40B4-BE49-F238E27FC236}">
                <a16:creationId xmlns:a16="http://schemas.microsoft.com/office/drawing/2014/main" id="{24F92EDE-E673-F8DF-34E9-EDDF04DEF444}"/>
              </a:ext>
            </a:extLst>
          </p:cNvPr>
          <p:cNvSpPr/>
          <p:nvPr/>
        </p:nvSpPr>
        <p:spPr>
          <a:xfrm>
            <a:off x="6003894" y="2190911"/>
            <a:ext cx="4550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2015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30" name="Shape 26">
            <a:extLst>
              <a:ext uri="{FF2B5EF4-FFF2-40B4-BE49-F238E27FC236}">
                <a16:creationId xmlns:a16="http://schemas.microsoft.com/office/drawing/2014/main" id="{E5EF11DF-7502-E2D4-63CA-FDDB72D0936A}"/>
              </a:ext>
            </a:extLst>
          </p:cNvPr>
          <p:cNvSpPr/>
          <p:nvPr/>
        </p:nvSpPr>
        <p:spPr>
          <a:xfrm>
            <a:off x="5899120" y="2590909"/>
            <a:ext cx="1936740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1" name="Text 27">
            <a:extLst>
              <a:ext uri="{FF2B5EF4-FFF2-40B4-BE49-F238E27FC236}">
                <a16:creationId xmlns:a16="http://schemas.microsoft.com/office/drawing/2014/main" id="{DEFF5C7C-9425-505B-70B9-258D0D55ED8E}"/>
              </a:ext>
            </a:extLst>
          </p:cNvPr>
          <p:cNvSpPr/>
          <p:nvPr/>
        </p:nvSpPr>
        <p:spPr>
          <a:xfrm>
            <a:off x="5899120" y="2590909"/>
            <a:ext cx="1991773" cy="766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DeepMind создаёт 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AlphaGo — нейросеть,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способную победить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человека в игре го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32" name="Shape 28">
            <a:extLst>
              <a:ext uri="{FF2B5EF4-FFF2-40B4-BE49-F238E27FC236}">
                <a16:creationId xmlns:a16="http://schemas.microsoft.com/office/drawing/2014/main" id="{399C70F0-4CA7-574B-23D0-141A8FB1D549}"/>
              </a:ext>
            </a:extLst>
          </p:cNvPr>
          <p:cNvSpPr/>
          <p:nvPr/>
        </p:nvSpPr>
        <p:spPr>
          <a:xfrm>
            <a:off x="8083508" y="2108372"/>
            <a:ext cx="1701791" cy="83809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3" name="Shape 29">
            <a:extLst>
              <a:ext uri="{FF2B5EF4-FFF2-40B4-BE49-F238E27FC236}">
                <a16:creationId xmlns:a16="http://schemas.microsoft.com/office/drawing/2014/main" id="{48C8B1EA-392E-8FEE-15DE-EF95809618E7}"/>
              </a:ext>
            </a:extLst>
          </p:cNvPr>
          <p:cNvSpPr/>
          <p:nvPr/>
        </p:nvSpPr>
        <p:spPr>
          <a:xfrm>
            <a:off x="8083508" y="2108372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34" name="Text 30">
            <a:extLst>
              <a:ext uri="{FF2B5EF4-FFF2-40B4-BE49-F238E27FC236}">
                <a16:creationId xmlns:a16="http://schemas.microsoft.com/office/drawing/2014/main" id="{BE2272C0-30DE-930A-1FBD-DDEC9556A244}"/>
              </a:ext>
            </a:extLst>
          </p:cNvPr>
          <p:cNvSpPr/>
          <p:nvPr/>
        </p:nvSpPr>
        <p:spPr>
          <a:xfrm>
            <a:off x="8188282" y="2190911"/>
            <a:ext cx="4550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2016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35" name="Shape 31">
            <a:extLst>
              <a:ext uri="{FF2B5EF4-FFF2-40B4-BE49-F238E27FC236}">
                <a16:creationId xmlns:a16="http://schemas.microsoft.com/office/drawing/2014/main" id="{D924E842-35BD-5419-3382-12466F1E4195}"/>
              </a:ext>
            </a:extLst>
          </p:cNvPr>
          <p:cNvSpPr/>
          <p:nvPr/>
        </p:nvSpPr>
        <p:spPr>
          <a:xfrm>
            <a:off x="8083508" y="2590909"/>
            <a:ext cx="1701791" cy="35555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6" name="Text 32">
            <a:extLst>
              <a:ext uri="{FF2B5EF4-FFF2-40B4-BE49-F238E27FC236}">
                <a16:creationId xmlns:a16="http://schemas.microsoft.com/office/drawing/2014/main" id="{FA639117-CAF5-7163-F32A-B8F3EE417844}"/>
              </a:ext>
            </a:extLst>
          </p:cNvPr>
          <p:cNvSpPr/>
          <p:nvPr/>
        </p:nvSpPr>
        <p:spPr>
          <a:xfrm>
            <a:off x="8083508" y="2590909"/>
            <a:ext cx="1756824" cy="41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AlphaGo побеждает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Ли Седоля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37" name="Shape 33">
            <a:extLst>
              <a:ext uri="{FF2B5EF4-FFF2-40B4-BE49-F238E27FC236}">
                <a16:creationId xmlns:a16="http://schemas.microsoft.com/office/drawing/2014/main" id="{E3D34902-3385-7899-400F-37DCD11A22D1}"/>
              </a:ext>
            </a:extLst>
          </p:cNvPr>
          <p:cNvSpPr/>
          <p:nvPr/>
        </p:nvSpPr>
        <p:spPr>
          <a:xfrm>
            <a:off x="10172647" y="2108372"/>
            <a:ext cx="2273288" cy="154919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8" name="Shape 34">
            <a:extLst>
              <a:ext uri="{FF2B5EF4-FFF2-40B4-BE49-F238E27FC236}">
                <a16:creationId xmlns:a16="http://schemas.microsoft.com/office/drawing/2014/main" id="{DC6FCE79-C403-E7E2-B968-F86BF578024D}"/>
              </a:ext>
            </a:extLst>
          </p:cNvPr>
          <p:cNvSpPr/>
          <p:nvPr/>
        </p:nvSpPr>
        <p:spPr>
          <a:xfrm>
            <a:off x="10172647" y="2108372"/>
            <a:ext cx="5968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39" name="Text 35">
            <a:extLst>
              <a:ext uri="{FF2B5EF4-FFF2-40B4-BE49-F238E27FC236}">
                <a16:creationId xmlns:a16="http://schemas.microsoft.com/office/drawing/2014/main" id="{A58FA460-1E9A-E8B9-DCD0-63495109FC9B}"/>
              </a:ext>
            </a:extLst>
          </p:cNvPr>
          <p:cNvSpPr/>
          <p:nvPr/>
        </p:nvSpPr>
        <p:spPr>
          <a:xfrm>
            <a:off x="10274247" y="2190911"/>
            <a:ext cx="44873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2017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40" name="Shape 36">
            <a:extLst>
              <a:ext uri="{FF2B5EF4-FFF2-40B4-BE49-F238E27FC236}">
                <a16:creationId xmlns:a16="http://schemas.microsoft.com/office/drawing/2014/main" id="{DDCFB149-FEA1-F1D5-420F-55310746FEB8}"/>
              </a:ext>
            </a:extLst>
          </p:cNvPr>
          <p:cNvSpPr/>
          <p:nvPr/>
        </p:nvSpPr>
        <p:spPr>
          <a:xfrm>
            <a:off x="10172647" y="2590909"/>
            <a:ext cx="2368538" cy="106666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1" name="Text 37">
            <a:extLst>
              <a:ext uri="{FF2B5EF4-FFF2-40B4-BE49-F238E27FC236}">
                <a16:creationId xmlns:a16="http://schemas.microsoft.com/office/drawing/2014/main" id="{66298573-5EE8-94E3-AC0B-C78C520FD399}"/>
              </a:ext>
            </a:extLst>
          </p:cNvPr>
          <p:cNvSpPr/>
          <p:nvPr/>
        </p:nvSpPr>
        <p:spPr>
          <a:xfrm>
            <a:off x="10172648" y="2590910"/>
            <a:ext cx="2129356" cy="11216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Выход знакового препринта,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заложившего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архитектуру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«Attention is all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you need»</a:t>
            </a:r>
            <a:endParaRPr lang="en-US" sz="1200" dirty="0">
              <a:latin typeface="Styrene A LC" pitchFamily="2" charset="77"/>
            </a:endParaRPr>
          </a:p>
        </p:txBody>
      </p:sp>
      <p:pic>
        <p:nvPicPr>
          <p:cNvPr id="42" name="Image 2" descr=" ">
            <a:extLst>
              <a:ext uri="{FF2B5EF4-FFF2-40B4-BE49-F238E27FC236}">
                <a16:creationId xmlns:a16="http://schemas.microsoft.com/office/drawing/2014/main" id="{3F1E1A71-C7F0-FBBD-C627-2D7546D405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4311535"/>
            <a:ext cx="12191937" cy="31746"/>
          </a:xfrm>
          <a:prstGeom prst="rect">
            <a:avLst/>
          </a:prstGeom>
        </p:spPr>
      </p:pic>
      <p:sp>
        <p:nvSpPr>
          <p:cNvPr id="43" name="Shape 38">
            <a:extLst>
              <a:ext uri="{FF2B5EF4-FFF2-40B4-BE49-F238E27FC236}">
                <a16:creationId xmlns:a16="http://schemas.microsoft.com/office/drawing/2014/main" id="{FF46664C-4FB6-FDC9-D606-5A0029AE307A}"/>
              </a:ext>
            </a:extLst>
          </p:cNvPr>
          <p:cNvSpPr/>
          <p:nvPr/>
        </p:nvSpPr>
        <p:spPr>
          <a:xfrm>
            <a:off x="1" y="4165504"/>
            <a:ext cx="11683939" cy="1193645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4" name="Shape 39">
            <a:extLst>
              <a:ext uri="{FF2B5EF4-FFF2-40B4-BE49-F238E27FC236}">
                <a16:creationId xmlns:a16="http://schemas.microsoft.com/office/drawing/2014/main" id="{9A8FA40F-5035-1CBA-CF29-DBDB3F78DD9B}"/>
              </a:ext>
            </a:extLst>
          </p:cNvPr>
          <p:cNvSpPr/>
          <p:nvPr/>
        </p:nvSpPr>
        <p:spPr>
          <a:xfrm>
            <a:off x="311149" y="4165504"/>
            <a:ext cx="1492242" cy="101586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5" name="Shape 40">
            <a:extLst>
              <a:ext uri="{FF2B5EF4-FFF2-40B4-BE49-F238E27FC236}">
                <a16:creationId xmlns:a16="http://schemas.microsoft.com/office/drawing/2014/main" id="{01741292-92E8-10E0-9CD8-2C3FFCDAEEE9}"/>
              </a:ext>
            </a:extLst>
          </p:cNvPr>
          <p:cNvSpPr/>
          <p:nvPr/>
        </p:nvSpPr>
        <p:spPr>
          <a:xfrm>
            <a:off x="311149" y="4165504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46" name="Text 41">
            <a:extLst>
              <a:ext uri="{FF2B5EF4-FFF2-40B4-BE49-F238E27FC236}">
                <a16:creationId xmlns:a16="http://schemas.microsoft.com/office/drawing/2014/main" id="{C2DB08A1-5E53-2D64-574B-1A882AF7B215}"/>
              </a:ext>
            </a:extLst>
          </p:cNvPr>
          <p:cNvSpPr/>
          <p:nvPr/>
        </p:nvSpPr>
        <p:spPr>
          <a:xfrm>
            <a:off x="412748" y="4248044"/>
            <a:ext cx="46143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2018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47" name="Shape 42">
            <a:extLst>
              <a:ext uri="{FF2B5EF4-FFF2-40B4-BE49-F238E27FC236}">
                <a16:creationId xmlns:a16="http://schemas.microsoft.com/office/drawing/2014/main" id="{986F50D5-A54D-6CA5-D3AE-690FEBFA0FB2}"/>
              </a:ext>
            </a:extLst>
          </p:cNvPr>
          <p:cNvSpPr/>
          <p:nvPr/>
        </p:nvSpPr>
        <p:spPr>
          <a:xfrm>
            <a:off x="311149" y="4648041"/>
            <a:ext cx="863596" cy="53333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8" name="Text 43">
            <a:extLst>
              <a:ext uri="{FF2B5EF4-FFF2-40B4-BE49-F238E27FC236}">
                <a16:creationId xmlns:a16="http://schemas.microsoft.com/office/drawing/2014/main" id="{E791A262-5E3B-32B7-DBF5-FC52D20EBDE1}"/>
              </a:ext>
            </a:extLst>
          </p:cNvPr>
          <p:cNvSpPr/>
          <p:nvPr/>
        </p:nvSpPr>
        <p:spPr>
          <a:xfrm>
            <a:off x="311149" y="4648041"/>
            <a:ext cx="918628" cy="58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DeepMind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создаёт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AlphaFold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49" name="Shape 44">
            <a:extLst>
              <a:ext uri="{FF2B5EF4-FFF2-40B4-BE49-F238E27FC236}">
                <a16:creationId xmlns:a16="http://schemas.microsoft.com/office/drawing/2014/main" id="{A4596D0E-592B-AC66-CA1E-F835D88574DF}"/>
              </a:ext>
            </a:extLst>
          </p:cNvPr>
          <p:cNvSpPr/>
          <p:nvPr/>
        </p:nvSpPr>
        <p:spPr>
          <a:xfrm>
            <a:off x="2006590" y="4165504"/>
            <a:ext cx="1492242" cy="101586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50" name="Shape 45">
            <a:extLst>
              <a:ext uri="{FF2B5EF4-FFF2-40B4-BE49-F238E27FC236}">
                <a16:creationId xmlns:a16="http://schemas.microsoft.com/office/drawing/2014/main" id="{060B0F2F-B3A9-615C-D164-85C752384440}"/>
              </a:ext>
            </a:extLst>
          </p:cNvPr>
          <p:cNvSpPr/>
          <p:nvPr/>
        </p:nvSpPr>
        <p:spPr>
          <a:xfrm>
            <a:off x="2006590" y="4165504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51" name="Text 46">
            <a:extLst>
              <a:ext uri="{FF2B5EF4-FFF2-40B4-BE49-F238E27FC236}">
                <a16:creationId xmlns:a16="http://schemas.microsoft.com/office/drawing/2014/main" id="{2C4EDE54-3E82-AC7C-F18C-AA02ABCE9386}"/>
              </a:ext>
            </a:extLst>
          </p:cNvPr>
          <p:cNvSpPr/>
          <p:nvPr/>
        </p:nvSpPr>
        <p:spPr>
          <a:xfrm>
            <a:off x="2092314" y="4248044"/>
            <a:ext cx="4931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2020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52" name="Shape 47">
            <a:extLst>
              <a:ext uri="{FF2B5EF4-FFF2-40B4-BE49-F238E27FC236}">
                <a16:creationId xmlns:a16="http://schemas.microsoft.com/office/drawing/2014/main" id="{B357A7C2-C8D9-5D71-2C18-60D9E2DB91EE}"/>
              </a:ext>
            </a:extLst>
          </p:cNvPr>
          <p:cNvSpPr/>
          <p:nvPr/>
        </p:nvSpPr>
        <p:spPr>
          <a:xfrm>
            <a:off x="2006590" y="4648041"/>
            <a:ext cx="996945" cy="53333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53" name="Text 48">
            <a:extLst>
              <a:ext uri="{FF2B5EF4-FFF2-40B4-BE49-F238E27FC236}">
                <a16:creationId xmlns:a16="http://schemas.microsoft.com/office/drawing/2014/main" id="{26D0ECB3-9DCF-5EA3-075F-D5D2D9867D0C}"/>
              </a:ext>
            </a:extLst>
          </p:cNvPr>
          <p:cNvSpPr/>
          <p:nvPr/>
        </p:nvSpPr>
        <p:spPr>
          <a:xfrm>
            <a:off x="2006590" y="4648041"/>
            <a:ext cx="1051978" cy="5883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DeepMind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выпускает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AlphaFold 2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54" name="Shape 49">
            <a:extLst>
              <a:ext uri="{FF2B5EF4-FFF2-40B4-BE49-F238E27FC236}">
                <a16:creationId xmlns:a16="http://schemas.microsoft.com/office/drawing/2014/main" id="{E5372FC6-C00C-F559-4B31-EC59AE2487D1}"/>
              </a:ext>
            </a:extLst>
          </p:cNvPr>
          <p:cNvSpPr/>
          <p:nvPr/>
        </p:nvSpPr>
        <p:spPr>
          <a:xfrm>
            <a:off x="3702031" y="4165504"/>
            <a:ext cx="2000240" cy="66031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55" name="Shape 50">
            <a:extLst>
              <a:ext uri="{FF2B5EF4-FFF2-40B4-BE49-F238E27FC236}">
                <a16:creationId xmlns:a16="http://schemas.microsoft.com/office/drawing/2014/main" id="{4D5536F5-AF9C-835A-13D1-05D1CBBDD0FE}"/>
              </a:ext>
            </a:extLst>
          </p:cNvPr>
          <p:cNvSpPr/>
          <p:nvPr/>
        </p:nvSpPr>
        <p:spPr>
          <a:xfrm>
            <a:off x="3702031" y="4165504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56" name="Text 51">
            <a:extLst>
              <a:ext uri="{FF2B5EF4-FFF2-40B4-BE49-F238E27FC236}">
                <a16:creationId xmlns:a16="http://schemas.microsoft.com/office/drawing/2014/main" id="{5F48866F-086E-86CF-A50D-A57D92F08CF3}"/>
              </a:ext>
            </a:extLst>
          </p:cNvPr>
          <p:cNvSpPr/>
          <p:nvPr/>
        </p:nvSpPr>
        <p:spPr>
          <a:xfrm>
            <a:off x="3794106" y="4248044"/>
            <a:ext cx="4804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2022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57" name="Shape 52">
            <a:extLst>
              <a:ext uri="{FF2B5EF4-FFF2-40B4-BE49-F238E27FC236}">
                <a16:creationId xmlns:a16="http://schemas.microsoft.com/office/drawing/2014/main" id="{6E0C0458-1B26-F169-0DC7-6EFEF464C095}"/>
              </a:ext>
            </a:extLst>
          </p:cNvPr>
          <p:cNvSpPr/>
          <p:nvPr/>
        </p:nvSpPr>
        <p:spPr>
          <a:xfrm>
            <a:off x="3702031" y="4648041"/>
            <a:ext cx="1384293" cy="17777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58" name="Text 53">
            <a:extLst>
              <a:ext uri="{FF2B5EF4-FFF2-40B4-BE49-F238E27FC236}">
                <a16:creationId xmlns:a16="http://schemas.microsoft.com/office/drawing/2014/main" id="{095D1656-E6E3-2A0E-672A-DF38BA72A98D}"/>
              </a:ext>
            </a:extLst>
          </p:cNvPr>
          <p:cNvSpPr/>
          <p:nvPr/>
        </p:nvSpPr>
        <p:spPr>
          <a:xfrm>
            <a:off x="3702032" y="4648042"/>
            <a:ext cx="1439326" cy="232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Запуск ChatGPT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59" name="Shape 54">
            <a:extLst>
              <a:ext uri="{FF2B5EF4-FFF2-40B4-BE49-F238E27FC236}">
                <a16:creationId xmlns:a16="http://schemas.microsoft.com/office/drawing/2014/main" id="{EF5665D5-391D-6074-557F-46A33A7D7CD7}"/>
              </a:ext>
            </a:extLst>
          </p:cNvPr>
          <p:cNvSpPr/>
          <p:nvPr/>
        </p:nvSpPr>
        <p:spPr>
          <a:xfrm>
            <a:off x="5905470" y="4165504"/>
            <a:ext cx="1962140" cy="1193645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60" name="Shape 55">
            <a:extLst>
              <a:ext uri="{FF2B5EF4-FFF2-40B4-BE49-F238E27FC236}">
                <a16:creationId xmlns:a16="http://schemas.microsoft.com/office/drawing/2014/main" id="{02B5FBBF-1FC0-8991-9F9D-3764CF228D59}"/>
              </a:ext>
            </a:extLst>
          </p:cNvPr>
          <p:cNvSpPr/>
          <p:nvPr/>
        </p:nvSpPr>
        <p:spPr>
          <a:xfrm>
            <a:off x="5905469" y="4165504"/>
            <a:ext cx="60959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61" name="Text 56">
            <a:extLst>
              <a:ext uri="{FF2B5EF4-FFF2-40B4-BE49-F238E27FC236}">
                <a16:creationId xmlns:a16="http://schemas.microsoft.com/office/drawing/2014/main" id="{5EDE0F2F-82B6-7E84-4C7E-25C318F875E3}"/>
              </a:ext>
            </a:extLst>
          </p:cNvPr>
          <p:cNvSpPr/>
          <p:nvPr/>
        </p:nvSpPr>
        <p:spPr>
          <a:xfrm>
            <a:off x="5997544" y="4248044"/>
            <a:ext cx="4804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2022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62" name="Shape 57">
            <a:extLst>
              <a:ext uri="{FF2B5EF4-FFF2-40B4-BE49-F238E27FC236}">
                <a16:creationId xmlns:a16="http://schemas.microsoft.com/office/drawing/2014/main" id="{435A7D85-0C36-819C-EB7E-5C5F2F3B9779}"/>
              </a:ext>
            </a:extLst>
          </p:cNvPr>
          <p:cNvSpPr/>
          <p:nvPr/>
        </p:nvSpPr>
        <p:spPr>
          <a:xfrm>
            <a:off x="5905470" y="4648041"/>
            <a:ext cx="1517642" cy="71110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63" name="Text 58">
            <a:extLst>
              <a:ext uri="{FF2B5EF4-FFF2-40B4-BE49-F238E27FC236}">
                <a16:creationId xmlns:a16="http://schemas.microsoft.com/office/drawing/2014/main" id="{7DF27C05-AEE2-F875-3E41-A248120EE343}"/>
              </a:ext>
            </a:extLst>
          </p:cNvPr>
          <p:cNvSpPr/>
          <p:nvPr/>
        </p:nvSpPr>
        <p:spPr>
          <a:xfrm>
            <a:off x="5905469" y="4648041"/>
            <a:ext cx="1572675" cy="766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Опубликована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«белковая»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языковая модель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ESM-2
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64" name="Shape 59">
            <a:extLst>
              <a:ext uri="{FF2B5EF4-FFF2-40B4-BE49-F238E27FC236}">
                <a16:creationId xmlns:a16="http://schemas.microsoft.com/office/drawing/2014/main" id="{3F9CB451-A01B-3919-9FF6-50D6896B36C1}"/>
              </a:ext>
            </a:extLst>
          </p:cNvPr>
          <p:cNvSpPr/>
          <p:nvPr/>
        </p:nvSpPr>
        <p:spPr>
          <a:xfrm>
            <a:off x="8070809" y="4165504"/>
            <a:ext cx="2984484" cy="83809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65" name="Shape 60">
            <a:extLst>
              <a:ext uri="{FF2B5EF4-FFF2-40B4-BE49-F238E27FC236}">
                <a16:creationId xmlns:a16="http://schemas.microsoft.com/office/drawing/2014/main" id="{EF4E5D42-10AB-2A4C-6000-EAD020FE5760}"/>
              </a:ext>
            </a:extLst>
          </p:cNvPr>
          <p:cNvSpPr/>
          <p:nvPr/>
        </p:nvSpPr>
        <p:spPr>
          <a:xfrm>
            <a:off x="8070808" y="4165504"/>
            <a:ext cx="628647" cy="330157"/>
          </a:xfrm>
          <a:prstGeom prst="roundRect">
            <a:avLst>
              <a:gd name="adj" fmla="val 15231"/>
            </a:avLst>
          </a:prstGeom>
          <a:solidFill>
            <a:srgbClr val="FF0000">
              <a:alpha val="100000"/>
            </a:srgbClr>
          </a:solidFill>
          <a:ln/>
        </p:spPr>
        <p:txBody>
          <a:bodyPr/>
          <a:lstStyle/>
          <a:p>
            <a:endParaRPr lang="en-RU" sz="900"/>
          </a:p>
        </p:txBody>
      </p:sp>
      <p:sp>
        <p:nvSpPr>
          <p:cNvPr id="66" name="Text 61">
            <a:extLst>
              <a:ext uri="{FF2B5EF4-FFF2-40B4-BE49-F238E27FC236}">
                <a16:creationId xmlns:a16="http://schemas.microsoft.com/office/drawing/2014/main" id="{2129AB42-865B-38BB-A654-207771B0BF5A}"/>
              </a:ext>
            </a:extLst>
          </p:cNvPr>
          <p:cNvSpPr/>
          <p:nvPr/>
        </p:nvSpPr>
        <p:spPr>
          <a:xfrm>
            <a:off x="8172408" y="4248044"/>
            <a:ext cx="480481" cy="22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300"/>
              </a:lnSpc>
            </a:pPr>
            <a:r>
              <a:rPr lang="en-US" sz="1200" kern="0" spc="-13" dirty="0">
                <a:solidFill>
                  <a:srgbClr val="FFFFFF">
                    <a:alpha val="100000"/>
                  </a:srgbClr>
                </a:solidFill>
                <a:latin typeface="Styrene A LC" pitchFamily="2" charset="77"/>
                <a:ea typeface="Styrene A Web Med" pitchFamily="34" charset="-122"/>
                <a:cs typeface="Styrene A Web Med" pitchFamily="34" charset="-120"/>
              </a:rPr>
              <a:t>2023</a:t>
            </a:r>
            <a:endParaRPr lang="en-US" sz="1200" dirty="0">
              <a:latin typeface="Styrene A LC" pitchFamily="2" charset="77"/>
            </a:endParaRPr>
          </a:p>
        </p:txBody>
      </p:sp>
      <p:sp>
        <p:nvSpPr>
          <p:cNvPr id="67" name="Shape 62">
            <a:extLst>
              <a:ext uri="{FF2B5EF4-FFF2-40B4-BE49-F238E27FC236}">
                <a16:creationId xmlns:a16="http://schemas.microsoft.com/office/drawing/2014/main" id="{F3B74929-5124-FEFA-10DF-19A1F1E7BF3C}"/>
              </a:ext>
            </a:extLst>
          </p:cNvPr>
          <p:cNvSpPr/>
          <p:nvPr/>
        </p:nvSpPr>
        <p:spPr>
          <a:xfrm>
            <a:off x="8070809" y="4648041"/>
            <a:ext cx="2984484" cy="35555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68" name="Text 63">
            <a:extLst>
              <a:ext uri="{FF2B5EF4-FFF2-40B4-BE49-F238E27FC236}">
                <a16:creationId xmlns:a16="http://schemas.microsoft.com/office/drawing/2014/main" id="{CD8EE286-5C08-EE44-904F-1F46BD63B82B}"/>
              </a:ext>
            </a:extLst>
          </p:cNvPr>
          <p:cNvSpPr/>
          <p:nvPr/>
        </p:nvSpPr>
        <p:spPr>
          <a:xfrm>
            <a:off x="8070808" y="4648042"/>
            <a:ext cx="3039518" cy="410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Разработана генеративная модель </a:t>
            </a:r>
            <a:endParaRPr lang="en-US" sz="1200" dirty="0">
              <a:latin typeface="Styrene A LC" pitchFamily="2" charset="77"/>
            </a:endParaRPr>
          </a:p>
          <a:p>
            <a:pPr>
              <a:lnSpc>
                <a:spcPts val="1400"/>
              </a:lnSpc>
            </a:pPr>
            <a:r>
              <a:rPr lang="en-US" sz="1200" kern="0" spc="-13" dirty="0">
                <a:solidFill>
                  <a:srgbClr val="000000">
                    <a:alpha val="100000"/>
                  </a:srgbClr>
                </a:solidFill>
                <a:latin typeface="Styrene A LC" pitchFamily="2" charset="77"/>
                <a:ea typeface="Verdana Regular" pitchFamily="34" charset="-122"/>
                <a:cs typeface="Verdana Regular" pitchFamily="34" charset="-120"/>
              </a:rPr>
              <a:t>для белкового дизайна RFdiffusion
</a:t>
            </a:r>
            <a:endParaRPr lang="en-US" sz="1200" dirty="0">
              <a:latin typeface="Styrene A L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358537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Метод наименьших квадратов</a:t>
            </a:r>
            <a:r>
              <a:rPr lang="en-US" sz="2800" dirty="0"/>
              <a:t> (Least squares)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04BA5C2-3CC7-60DF-8C8A-7FC94964B5E2}"/>
              </a:ext>
            </a:extLst>
          </p:cNvPr>
          <p:cNvSpPr/>
          <p:nvPr/>
        </p:nvSpPr>
        <p:spPr>
          <a:xfrm>
            <a:off x="5920100" y="3433757"/>
            <a:ext cx="1162373" cy="4107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5D6C77-EC91-8943-FB8C-E5C4ED3F395A}"/>
                  </a:ext>
                </a:extLst>
              </p:cNvPr>
              <p:cNvSpPr txBox="1"/>
              <p:nvPr/>
            </p:nvSpPr>
            <p:spPr>
              <a:xfrm>
                <a:off x="6190010" y="1229814"/>
                <a:ext cx="4759542" cy="10567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32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sz="3200" b="1" dirty="0">
                              <a:solidFill>
                                <a:srgbClr val="002060"/>
                              </a:solidFill>
                            </a:rPr>
                            <m:t> −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2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sz="3200" dirty="0">
                              <a:solidFill>
                                <a:srgbClr val="002060"/>
                              </a:solidFill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en-US" sz="3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05D6C77-EC91-8943-FB8C-E5C4ED3F3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010" y="1229814"/>
                <a:ext cx="4759542" cy="10567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CDF36-BD80-A3C2-07EE-6F2DA75F5F10}"/>
                  </a:ext>
                </a:extLst>
              </p:cNvPr>
              <p:cNvSpPr txBox="1"/>
              <p:nvPr/>
            </p:nvSpPr>
            <p:spPr>
              <a:xfrm>
                <a:off x="4959205" y="4754105"/>
                <a:ext cx="7625418" cy="1365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32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200" b="1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nary>
                            <m:naryPr>
                              <m:chr m:val="∑"/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nary>
                            <m:naryPr>
                              <m:chr m:val="∑"/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nary>
                            <m:naryPr>
                              <m:chr m:val="∑"/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32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nary>
                            <m:naryPr>
                              <m:chr m:val="∑"/>
                              <m:ctrl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2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32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sz="3200" b="1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sSup>
                            <m:sSupPr>
                              <m:ctrlPr>
                                <a:rPr lang="en-US" sz="32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b="1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32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32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3200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3200" b="1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b="1" i="1" dirty="0">
                  <a:solidFill>
                    <a:srgbClr val="00206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FCDF36-BD80-A3C2-07EE-6F2DA75F5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05" y="4754105"/>
                <a:ext cx="7625418" cy="1365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3C6F3B-50B6-14A2-5446-CF2965EE7DED}"/>
                  </a:ext>
                </a:extLst>
              </p:cNvPr>
              <p:cNvSpPr txBox="1"/>
              <p:nvPr/>
            </p:nvSpPr>
            <p:spPr>
              <a:xfrm>
                <a:off x="159842" y="2405503"/>
                <a:ext cx="5617051" cy="24672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ctrlP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nary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 smtClean="0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/>
                            <m:e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d>
                                <m:dPr>
                                  <m:ctrlPr>
                                    <a:rPr lang="en-US" sz="2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nary>
                                    <m:naryPr>
                                      <m:chr m:val="∑"/>
                                      <m:ctrlP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2400" b="1" i="1" dirty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sz="2400" b="1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en-US" sz="2400" b="1" i="1" dirty="0" smtClean="0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p>
                                      </m:sSup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𝜽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sub>
                                      </m:sSub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1" i="1" smtClean="0">
                                                  <a:latin typeface="Cambria Math" panose="020405030504060302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  <m:sup>
                                          <m:r>
                                            <a:rPr lang="en-US" sz="2400" b="1" i="1" dirty="0"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1" i="1"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d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3C6F3B-50B6-14A2-5446-CF2965EE7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2" y="2405503"/>
                <a:ext cx="5617051" cy="24672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68718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Нормальные уравнения</a:t>
            </a:r>
            <a:r>
              <a:rPr lang="en-US" sz="2800" dirty="0"/>
              <a:t> (Normal equation)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54CB98-3624-8AA4-6B42-048F1269CB3D}"/>
                  </a:ext>
                </a:extLst>
              </p:cNvPr>
              <p:cNvSpPr txBox="1"/>
              <p:nvPr/>
            </p:nvSpPr>
            <p:spPr>
              <a:xfrm>
                <a:off x="245889" y="1234434"/>
                <a:ext cx="84427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=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54CB98-3624-8AA4-6B42-048F1269C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889" y="1234434"/>
                <a:ext cx="8442702" cy="461665"/>
              </a:xfrm>
              <a:prstGeom prst="rect">
                <a:avLst/>
              </a:prstGeom>
              <a:blipFill>
                <a:blip r:embed="rId3"/>
                <a:stretch>
                  <a:fillRect t="-130263" b="-19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6FB0F4-D0B0-8C64-AA09-3B0EF6A84274}"/>
                  </a:ext>
                </a:extLst>
              </p:cNvPr>
              <p:cNvSpPr txBox="1"/>
              <p:nvPr/>
            </p:nvSpPr>
            <p:spPr>
              <a:xfrm>
                <a:off x="8688591" y="1219535"/>
                <a:ext cx="29658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d>
                          <m:dPr>
                            <m:ctrlP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0" i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⟨"/>
                        <m:endChr m:val="⟩"/>
                        <m:ctrlP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D6FB0F4-D0B0-8C64-AA09-3B0EF6A84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591" y="1219535"/>
                <a:ext cx="2965840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A1EEA4-23E9-E520-EAE0-B469F028F6D4}"/>
                  </a:ext>
                </a:extLst>
              </p:cNvPr>
              <p:cNvSpPr txBox="1"/>
              <p:nvPr/>
            </p:nvSpPr>
            <p:spPr>
              <a:xfrm>
                <a:off x="308030" y="2263178"/>
                <a:ext cx="61605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𝒂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=1 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9A1EEA4-23E9-E520-EAE0-B469F028F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30" y="2263178"/>
                <a:ext cx="6160576" cy="461665"/>
              </a:xfrm>
              <a:prstGeom prst="rect">
                <a:avLst/>
              </a:prstGeom>
              <a:blipFill>
                <a:blip r:embed="rId5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B82A59-8877-EFE4-5F5E-8EE1BF2F0C53}"/>
                  </a:ext>
                </a:extLst>
              </p:cNvPr>
              <p:cNvSpPr txBox="1"/>
              <p:nvPr/>
            </p:nvSpPr>
            <p:spPr>
              <a:xfrm>
                <a:off x="8524068" y="2102397"/>
                <a:ext cx="231491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B82A59-8877-EFE4-5F5E-8EE1BF2F0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068" y="2102397"/>
                <a:ext cx="2314911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370490E8-6CA2-63EC-380B-29E83B53C22F}"/>
              </a:ext>
            </a:extLst>
          </p:cNvPr>
          <p:cNvSpPr txBox="1"/>
          <p:nvPr/>
        </p:nvSpPr>
        <p:spPr>
          <a:xfrm>
            <a:off x="398860" y="3368555"/>
            <a:ext cx="6513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ru-RU" sz="1800" b="1" dirty="0"/>
              <a:t>ункцию потерь</a:t>
            </a:r>
            <a:r>
              <a:rPr lang="en-US" sz="1800" b="1" dirty="0"/>
              <a:t> </a:t>
            </a:r>
            <a:r>
              <a:rPr lang="ru-RU" sz="1800" b="1" dirty="0"/>
              <a:t>можно представить в виде</a:t>
            </a:r>
            <a:r>
              <a:rPr lang="en-US" sz="1800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8B6625-470B-1FAF-D239-F28226FB76E5}"/>
                  </a:ext>
                </a:extLst>
              </p:cNvPr>
              <p:cNvSpPr txBox="1"/>
              <p:nvPr/>
            </p:nvSpPr>
            <p:spPr>
              <a:xfrm>
                <a:off x="5235844" y="3323277"/>
                <a:ext cx="30788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8B6625-470B-1FAF-D239-F28226FB7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844" y="3323277"/>
                <a:ext cx="3078850" cy="461665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D77A77-5290-8C27-C3CC-816C0A34CBF4}"/>
                  </a:ext>
                </a:extLst>
              </p:cNvPr>
              <p:cNvSpPr txBox="1"/>
              <p:nvPr/>
            </p:nvSpPr>
            <p:spPr>
              <a:xfrm>
                <a:off x="166607" y="4054384"/>
                <a:ext cx="6160576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1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ru-RU" sz="18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Стандартная евклидова норма в пространстве </m:t>
                      </m:r>
                      <m:sSup>
                        <m:sSupPr>
                          <m:ctrlPr>
                            <a:rPr lang="ru-RU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u-RU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ED77A77-5290-8C27-C3CC-816C0A34C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07" y="4054384"/>
                <a:ext cx="6160576" cy="374270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0A1A1B-076B-2347-2F95-9091C236E0C0}"/>
                  </a:ext>
                </a:extLst>
              </p:cNvPr>
              <p:cNvSpPr txBox="1"/>
              <p:nvPr/>
            </p:nvSpPr>
            <p:spPr>
              <a:xfrm>
                <a:off x="429931" y="4627558"/>
                <a:ext cx="40373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rgbClr val="002060"/>
                    </a:solidFill>
                  </a:rPr>
                  <a:t> </a:t>
                </a:r>
                <a:r>
                  <a:rPr lang="ru-RU" dirty="0">
                    <a:solidFill>
                      <a:srgbClr val="002060"/>
                    </a:solidFill>
                  </a:rPr>
                  <a:t>Скалярное произведение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ru-RU" dirty="0">
                    <a:solidFill>
                      <a:srgbClr val="002060"/>
                    </a:solidFill>
                  </a:rPr>
                  <a:t> </a:t>
                </a:r>
                <a:endParaRPr lang="en-US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0A1A1B-076B-2347-2F95-9091C236E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31" y="4627558"/>
                <a:ext cx="4037309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45D55686-0AE3-2B94-1760-972B15F83C2B}"/>
              </a:ext>
            </a:extLst>
          </p:cNvPr>
          <p:cNvSpPr txBox="1"/>
          <p:nvPr/>
        </p:nvSpPr>
        <p:spPr>
          <a:xfrm>
            <a:off x="546618" y="5559435"/>
            <a:ext cx="1698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Цель</a:t>
            </a:r>
            <a:r>
              <a:rPr lang="en-US" b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3B22B5-FBAD-2485-FF6D-3E6D36723BF4}"/>
                  </a:ext>
                </a:extLst>
              </p:cNvPr>
              <p:cNvSpPr txBox="1"/>
              <p:nvPr/>
            </p:nvSpPr>
            <p:spPr>
              <a:xfrm>
                <a:off x="2927806" y="5435886"/>
                <a:ext cx="6160624" cy="661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800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800" b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𝐦𝐢𝐧</m:t>
                          </m:r>
                        </m:e>
                        <m:lim>
                          <m:r>
                            <a:rPr lang="en-US" sz="28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lim>
                      </m:limLow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3B22B5-FBAD-2485-FF6D-3E6D36723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7806" y="5435886"/>
                <a:ext cx="6160624" cy="6615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6182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Нормальные уравнения</a:t>
            </a:r>
            <a:r>
              <a:rPr lang="en-US" sz="2800" dirty="0"/>
              <a:t> (Normal equation)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D55686-0AE3-2B94-1760-972B15F83C2B}"/>
              </a:ext>
            </a:extLst>
          </p:cNvPr>
          <p:cNvSpPr txBox="1"/>
          <p:nvPr/>
        </p:nvSpPr>
        <p:spPr>
          <a:xfrm>
            <a:off x="670605" y="1467883"/>
            <a:ext cx="1698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Цель</a:t>
            </a:r>
            <a:r>
              <a:rPr lang="en-US" b="1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3B22B5-FBAD-2485-FF6D-3E6D36723BF4}"/>
                  </a:ext>
                </a:extLst>
              </p:cNvPr>
              <p:cNvSpPr txBox="1"/>
              <p:nvPr/>
            </p:nvSpPr>
            <p:spPr>
              <a:xfrm>
                <a:off x="3075040" y="1088612"/>
                <a:ext cx="6160624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limLow>
                        <m:limLowPr>
                          <m:ctrlPr>
                            <a:rPr 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a:rPr lang="en-US" sz="2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𝐦𝐢𝐧</m:t>
                          </m:r>
                        </m:e>
                        <m:lim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𝛉</m:t>
                          </m:r>
                        </m:lim>
                      </m:limLow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3B22B5-FBAD-2485-FF6D-3E6D36723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040" y="1088612"/>
                <a:ext cx="6160624" cy="1268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D7A515-C667-3CEF-6B86-DBB0E916A1CC}"/>
                  </a:ext>
                </a:extLst>
              </p:cNvPr>
              <p:cNvSpPr txBox="1"/>
              <p:nvPr/>
            </p:nvSpPr>
            <p:spPr>
              <a:xfrm>
                <a:off x="2368888" y="2940148"/>
                <a:ext cx="2718886" cy="977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5D7A515-C667-3CEF-6B86-DBB0E916A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88" y="2940148"/>
                <a:ext cx="2718886" cy="9777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2B6F2-FED7-BF56-9B0C-08F0EE0F2038}"/>
                  </a:ext>
                </a:extLst>
              </p:cNvPr>
              <p:cNvSpPr txBox="1"/>
              <p:nvPr/>
            </p:nvSpPr>
            <p:spPr>
              <a:xfrm>
                <a:off x="5752701" y="2901803"/>
                <a:ext cx="1198405" cy="978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4A2B6F2-FED7-BF56-9B0C-08F0EE0F2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701" y="2901803"/>
                <a:ext cx="1198405" cy="9782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577AFF-45C3-29C5-0FF9-713B77CEF035}"/>
                  </a:ext>
                </a:extLst>
              </p:cNvPr>
              <p:cNvSpPr txBox="1"/>
              <p:nvPr/>
            </p:nvSpPr>
            <p:spPr>
              <a:xfrm>
                <a:off x="7975234" y="2940148"/>
                <a:ext cx="1267526" cy="11738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577AFF-45C3-29C5-0FF9-713B77CEF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5234" y="2940148"/>
                <a:ext cx="1267526" cy="117384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4359EB-7954-1C94-3BFF-DCD06FF330B5}"/>
                  </a:ext>
                </a:extLst>
              </p:cNvPr>
              <p:cNvSpPr txBox="1"/>
              <p:nvPr/>
            </p:nvSpPr>
            <p:spPr>
              <a:xfrm>
                <a:off x="767166" y="4959230"/>
                <a:ext cx="1696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4359EB-7954-1C94-3BFF-DCD06FF33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66" y="4959230"/>
                <a:ext cx="1696362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49622015-20C1-CCB1-6B1E-9B526F3EE126}"/>
              </a:ext>
            </a:extLst>
          </p:cNvPr>
          <p:cNvSpPr/>
          <p:nvPr/>
        </p:nvSpPr>
        <p:spPr>
          <a:xfrm>
            <a:off x="3548859" y="5020785"/>
            <a:ext cx="1162373" cy="41070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826AA2-4880-DDBA-E47E-E1EB516C6998}"/>
                  </a:ext>
                </a:extLst>
              </p:cNvPr>
              <p:cNvSpPr txBox="1"/>
              <p:nvPr/>
            </p:nvSpPr>
            <p:spPr>
              <a:xfrm>
                <a:off x="5959098" y="5020785"/>
                <a:ext cx="3448119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ru-RU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u-RU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ru-RU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4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826AA2-4880-DDBA-E47E-E1EB516C6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098" y="5020785"/>
                <a:ext cx="3448119" cy="470000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1859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4F82F-7F50-CA71-071F-E222E253D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7" y="1349268"/>
            <a:ext cx="4447617" cy="3688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45243-9C40-F77D-73D3-91F1EBD8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087" y="1433935"/>
            <a:ext cx="4447617" cy="368839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83ADB1-9DCF-69F6-3721-9E9EB15C7661}"/>
              </a:ext>
            </a:extLst>
          </p:cNvPr>
          <p:cNvCxnSpPr>
            <a:cxnSpLocks/>
          </p:cNvCxnSpPr>
          <p:nvPr/>
        </p:nvCxnSpPr>
        <p:spPr>
          <a:xfrm>
            <a:off x="7570923" y="2320321"/>
            <a:ext cx="1294107" cy="2129442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1112C-B6D5-FCA7-C4E3-2E6BCB209F09}"/>
                  </a:ext>
                </a:extLst>
              </p:cNvPr>
              <p:cNvSpPr txBox="1"/>
              <p:nvPr/>
            </p:nvSpPr>
            <p:spPr>
              <a:xfrm>
                <a:off x="2400390" y="4413491"/>
                <a:ext cx="4947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E61112C-B6D5-FCA7-C4E3-2E6BCB209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390" y="4413491"/>
                <a:ext cx="494751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ACD866-6DB4-96B4-28F4-F835F93CAD41}"/>
              </a:ext>
            </a:extLst>
          </p:cNvPr>
          <p:cNvCxnSpPr>
            <a:cxnSpLocks/>
          </p:cNvCxnSpPr>
          <p:nvPr/>
        </p:nvCxnSpPr>
        <p:spPr>
          <a:xfrm>
            <a:off x="2561166" y="4108450"/>
            <a:ext cx="0" cy="3413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0EE70F-77AC-D359-92FF-81A7B84A6288}"/>
              </a:ext>
            </a:extLst>
          </p:cNvPr>
          <p:cNvCxnSpPr>
            <a:cxnSpLocks/>
          </p:cNvCxnSpPr>
          <p:nvPr/>
        </p:nvCxnSpPr>
        <p:spPr>
          <a:xfrm flipH="1">
            <a:off x="10037233" y="2149664"/>
            <a:ext cx="948915" cy="2300099"/>
          </a:xfrm>
          <a:prstGeom prst="line">
            <a:avLst/>
          </a:prstGeom>
          <a:ln w="28575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7213BEBB-621F-463E-8EC3-8F8AE41CFFB9}"/>
              </a:ext>
            </a:extLst>
          </p:cNvPr>
          <p:cNvSpPr/>
          <p:nvPr/>
        </p:nvSpPr>
        <p:spPr>
          <a:xfrm>
            <a:off x="8185975" y="3363132"/>
            <a:ext cx="131736" cy="131736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4980850-AC93-DCC9-A76F-27F2C14F07B2}"/>
              </a:ext>
            </a:extLst>
          </p:cNvPr>
          <p:cNvSpPr/>
          <p:nvPr/>
        </p:nvSpPr>
        <p:spPr>
          <a:xfrm>
            <a:off x="10616339" y="2901699"/>
            <a:ext cx="131736" cy="131736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EF5BD4-05AA-A432-BCDE-67C524C09BE5}"/>
                  </a:ext>
                </a:extLst>
              </p:cNvPr>
              <p:cNvSpPr txBox="1"/>
              <p:nvPr/>
            </p:nvSpPr>
            <p:spPr>
              <a:xfrm>
                <a:off x="9203357" y="4496331"/>
                <a:ext cx="49475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9EF5BD4-05AA-A432-BCDE-67C524C09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357" y="4496331"/>
                <a:ext cx="494751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FC4939-6294-D09A-6221-06AF959A1FE6}"/>
              </a:ext>
            </a:extLst>
          </p:cNvPr>
          <p:cNvCxnSpPr>
            <a:cxnSpLocks/>
          </p:cNvCxnSpPr>
          <p:nvPr/>
        </p:nvCxnSpPr>
        <p:spPr>
          <a:xfrm>
            <a:off x="9364133" y="4191290"/>
            <a:ext cx="0" cy="3413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605609-59A6-B50E-8104-254ED51B0C1F}"/>
                  </a:ext>
                </a:extLst>
              </p:cNvPr>
              <p:cNvSpPr txBox="1"/>
              <p:nvPr/>
            </p:nvSpPr>
            <p:spPr>
              <a:xfrm>
                <a:off x="3404730" y="5336149"/>
                <a:ext cx="4781245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=0,1,2,3,…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6605609-59A6-B50E-8104-254ED51B0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730" y="5336149"/>
                <a:ext cx="4781245" cy="716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766AB90B-B04B-37AF-62C5-363FD5B3C3AC}"/>
              </a:ext>
            </a:extLst>
          </p:cNvPr>
          <p:cNvSpPr txBox="1"/>
          <p:nvPr/>
        </p:nvSpPr>
        <p:spPr>
          <a:xfrm>
            <a:off x="10822520" y="2967335"/>
            <a:ext cx="430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/>
              <a:t>+</a:t>
            </a:r>
            <a:endParaRPr lang="en-US" sz="5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FA14EE-BB8D-AECB-E48D-CA550A9CA046}"/>
              </a:ext>
            </a:extLst>
          </p:cNvPr>
          <p:cNvSpPr txBox="1"/>
          <p:nvPr/>
        </p:nvSpPr>
        <p:spPr>
          <a:xfrm>
            <a:off x="7580374" y="2971800"/>
            <a:ext cx="4302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/>
              <a:t>-</a:t>
            </a:r>
            <a:endParaRPr lang="en-US" sz="5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5B8FAD-98E0-569B-8DE1-6F11C1B57C7A}"/>
              </a:ext>
            </a:extLst>
          </p:cNvPr>
          <p:cNvSpPr txBox="1"/>
          <p:nvPr/>
        </p:nvSpPr>
        <p:spPr>
          <a:xfrm>
            <a:off x="492825" y="922421"/>
            <a:ext cx="6160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Эвристика градиентного спуска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931289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diagram of a curve&#10;&#10;Description automatically generated">
            <a:extLst>
              <a:ext uri="{FF2B5EF4-FFF2-40B4-BE49-F238E27FC236}">
                <a16:creationId xmlns:a16="http://schemas.microsoft.com/office/drawing/2014/main" id="{3133F0C3-9504-0A5E-AADB-BE481AE23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3" y="1944189"/>
            <a:ext cx="7818895" cy="4257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5B0132-AC68-AE94-6212-6EFACAE3A261}"/>
                  </a:ext>
                </a:extLst>
              </p:cNvPr>
              <p:cNvSpPr txBox="1"/>
              <p:nvPr/>
            </p:nvSpPr>
            <p:spPr>
              <a:xfrm>
                <a:off x="6615301" y="1273650"/>
                <a:ext cx="5070298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=0,1,2,3,…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85B0132-AC68-AE94-6212-6EFACAE3A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301" y="1273650"/>
                <a:ext cx="5070298" cy="7167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AE9C06-4249-9E1D-3152-D43CFB0546F0}"/>
                  </a:ext>
                </a:extLst>
              </p:cNvPr>
              <p:cNvSpPr txBox="1"/>
              <p:nvPr/>
            </p:nvSpPr>
            <p:spPr>
              <a:xfrm>
                <a:off x="8274050" y="3209409"/>
                <a:ext cx="3060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</m:oMath>
                </a14:m>
                <a:r>
                  <a:rPr lang="en-US" sz="2400" dirty="0"/>
                  <a:t>- </a:t>
                </a:r>
                <a:r>
                  <a:rPr lang="ru-RU" sz="2400" dirty="0"/>
                  <a:t>шаг сходимости</a:t>
                </a:r>
              </a:p>
              <a:p>
                <a:r>
                  <a:rPr lang="ru-RU" sz="2400" dirty="0"/>
                  <a:t> </a:t>
                </a:r>
                <a:r>
                  <a:rPr lang="en-US" sz="2400" dirty="0"/>
                  <a:t>    Learning Rate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AE9C06-4249-9E1D-3152-D43CFB054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0" y="3209409"/>
                <a:ext cx="3060700" cy="830997"/>
              </a:xfrm>
              <a:prstGeom prst="rect">
                <a:avLst/>
              </a:prstGeom>
              <a:blipFill>
                <a:blip r:embed="rId5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901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2D0B0-C0ED-6736-2A03-47CF3B65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35" y="1961899"/>
            <a:ext cx="5588418" cy="418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AE3DED-1CA6-4DCD-54A5-38E1BEF2D936}"/>
                  </a:ext>
                </a:extLst>
              </p:cNvPr>
              <p:cNvSpPr txBox="1"/>
              <p:nvPr/>
            </p:nvSpPr>
            <p:spPr>
              <a:xfrm>
                <a:off x="7700210" y="2216412"/>
                <a:ext cx="3633537" cy="773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3AE3DED-1CA6-4DCD-54A5-38E1BEF2D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210" y="2216412"/>
                <a:ext cx="3633537" cy="773160"/>
              </a:xfrm>
              <a:prstGeom prst="rect">
                <a:avLst/>
              </a:prstGeom>
              <a:blipFill>
                <a:blip r:embed="rId4"/>
                <a:stretch>
                  <a:fillRect r="-503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5E81BDED-8576-1A26-2548-DB38B0F32DFA}"/>
              </a:ext>
            </a:extLst>
          </p:cNvPr>
          <p:cNvSpPr/>
          <p:nvPr/>
        </p:nvSpPr>
        <p:spPr>
          <a:xfrm>
            <a:off x="4932045" y="3261678"/>
            <a:ext cx="66040" cy="657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9773A2-B340-34BC-5E72-008964C4D515}"/>
              </a:ext>
            </a:extLst>
          </p:cNvPr>
          <p:cNvSpPr/>
          <p:nvPr/>
        </p:nvSpPr>
        <p:spPr>
          <a:xfrm>
            <a:off x="4803457" y="3601403"/>
            <a:ext cx="66040" cy="657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7395C6-4589-A8FF-D52F-A6E171B461CF}"/>
              </a:ext>
            </a:extLst>
          </p:cNvPr>
          <p:cNvSpPr/>
          <p:nvPr/>
        </p:nvSpPr>
        <p:spPr>
          <a:xfrm>
            <a:off x="4642591" y="3957003"/>
            <a:ext cx="66040" cy="657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7EE7CCA-CA21-AFCD-8C31-69531CA1E83F}"/>
              </a:ext>
            </a:extLst>
          </p:cNvPr>
          <p:cNvSpPr/>
          <p:nvPr/>
        </p:nvSpPr>
        <p:spPr>
          <a:xfrm>
            <a:off x="4452091" y="4331653"/>
            <a:ext cx="66040" cy="657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4904DC3-73EB-7DBB-9ED6-931D6005F621}"/>
              </a:ext>
            </a:extLst>
          </p:cNvPr>
          <p:cNvSpPr/>
          <p:nvPr/>
        </p:nvSpPr>
        <p:spPr>
          <a:xfrm>
            <a:off x="4210791" y="4703128"/>
            <a:ext cx="66040" cy="657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0FF1D3B-3550-434A-A045-742D3239DD37}"/>
              </a:ext>
            </a:extLst>
          </p:cNvPr>
          <p:cNvSpPr/>
          <p:nvPr/>
        </p:nvSpPr>
        <p:spPr>
          <a:xfrm>
            <a:off x="3937741" y="4963478"/>
            <a:ext cx="66040" cy="657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AA60441-EE15-33D7-601C-3511E17CFC37}"/>
              </a:ext>
            </a:extLst>
          </p:cNvPr>
          <p:cNvSpPr/>
          <p:nvPr/>
        </p:nvSpPr>
        <p:spPr>
          <a:xfrm>
            <a:off x="3575791" y="5147628"/>
            <a:ext cx="66040" cy="6572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8C6D2C-3D17-45CD-BB21-EBE2EF484C72}"/>
              </a:ext>
            </a:extLst>
          </p:cNvPr>
          <p:cNvSpPr txBox="1"/>
          <p:nvPr/>
        </p:nvSpPr>
        <p:spPr>
          <a:xfrm>
            <a:off x="856404" y="1169200"/>
            <a:ext cx="107894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ru-RU" dirty="0"/>
              <a:t>размер шага (</a:t>
            </a:r>
            <a:r>
              <a:rPr lang="en-US" dirty="0"/>
              <a:t>learning rate</a:t>
            </a:r>
            <a:r>
              <a:rPr lang="ru-RU" dirty="0"/>
              <a:t>) </a:t>
            </a:r>
            <a:r>
              <a:rPr lang="en-US" dirty="0" err="1"/>
              <a:t>слишком</a:t>
            </a:r>
            <a:r>
              <a:rPr lang="en-US" dirty="0"/>
              <a:t> </a:t>
            </a:r>
            <a:r>
              <a:rPr lang="en-US" dirty="0" err="1"/>
              <a:t>мал</a:t>
            </a:r>
            <a:r>
              <a:rPr lang="en-US" dirty="0"/>
              <a:t>, </a:t>
            </a:r>
            <a:r>
              <a:rPr lang="en-US" dirty="0" err="1"/>
              <a:t>градиентный</a:t>
            </a:r>
            <a:r>
              <a:rPr lang="en-US" dirty="0"/>
              <a:t> </a:t>
            </a:r>
            <a:r>
              <a:rPr lang="en-US" dirty="0" err="1"/>
              <a:t>спуск</a:t>
            </a:r>
            <a:r>
              <a:rPr lang="en-US" dirty="0"/>
              <a:t> </a:t>
            </a:r>
            <a:r>
              <a:rPr lang="en-US" dirty="0" err="1"/>
              <a:t>сходится</a:t>
            </a:r>
            <a:r>
              <a:rPr lang="en-US" dirty="0"/>
              <a:t> </a:t>
            </a:r>
            <a:r>
              <a:rPr lang="en-US" dirty="0" err="1"/>
              <a:t>слишком</a:t>
            </a:r>
            <a:r>
              <a:rPr lang="en-US" dirty="0"/>
              <a:t> </a:t>
            </a:r>
            <a:r>
              <a:rPr lang="en-US" dirty="0" err="1"/>
              <a:t>медленно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637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2D0B0-C0ED-6736-2A03-47CF3B65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265" y="2431799"/>
            <a:ext cx="5588418" cy="4186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F8C6D2C-3D17-45CD-BB21-EBE2EF484C72}"/>
              </a:ext>
            </a:extLst>
          </p:cNvPr>
          <p:cNvSpPr txBox="1"/>
          <p:nvPr/>
        </p:nvSpPr>
        <p:spPr>
          <a:xfrm>
            <a:off x="856404" y="1169200"/>
            <a:ext cx="10789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Если</a:t>
            </a:r>
            <a:r>
              <a:rPr lang="en-US" dirty="0"/>
              <a:t> </a:t>
            </a:r>
            <a:r>
              <a:rPr lang="ru-RU" dirty="0"/>
              <a:t>размер шага (</a:t>
            </a:r>
            <a:r>
              <a:rPr lang="en-US" dirty="0"/>
              <a:t>learning rate</a:t>
            </a:r>
            <a:r>
              <a:rPr lang="ru-RU" dirty="0"/>
              <a:t>) </a:t>
            </a:r>
            <a:r>
              <a:rPr lang="en-US" dirty="0" err="1"/>
              <a:t>слишком</a:t>
            </a:r>
            <a:r>
              <a:rPr lang="en-US" dirty="0"/>
              <a:t> </a:t>
            </a:r>
            <a:r>
              <a:rPr lang="ru-RU" dirty="0"/>
              <a:t>большой</a:t>
            </a:r>
            <a:r>
              <a:rPr lang="en-US" dirty="0"/>
              <a:t>, </a:t>
            </a:r>
            <a:r>
              <a:rPr lang="en-US" dirty="0" err="1"/>
              <a:t>градиентный</a:t>
            </a:r>
            <a:r>
              <a:rPr lang="en-US" dirty="0"/>
              <a:t> </a:t>
            </a:r>
            <a:r>
              <a:rPr lang="en-US" dirty="0" err="1"/>
              <a:t>спуск</a:t>
            </a:r>
            <a:r>
              <a:rPr lang="en-US" dirty="0"/>
              <a:t> </a:t>
            </a:r>
            <a:r>
              <a:rPr lang="en-US" dirty="0" err="1"/>
              <a:t>сходится</a:t>
            </a:r>
            <a:r>
              <a:rPr lang="en-US" dirty="0"/>
              <a:t> </a:t>
            </a:r>
            <a:r>
              <a:rPr lang="en-US" dirty="0" err="1"/>
              <a:t>слишком</a:t>
            </a:r>
            <a:r>
              <a:rPr lang="en-US" dirty="0"/>
              <a:t> </a:t>
            </a:r>
            <a:r>
              <a:rPr lang="en-US" dirty="0" err="1"/>
              <a:t>медленно</a:t>
            </a:r>
            <a:r>
              <a:rPr lang="ru-RU" dirty="0"/>
              <a:t> или вообще не сходится</a:t>
            </a:r>
            <a:r>
              <a:rPr lang="en-US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D6CFE6-2695-FF69-777C-F50C1002F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152" y="2607464"/>
            <a:ext cx="5588418" cy="41864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4B57CB2-23DE-2E0B-5FAA-505ADC5DCE99}"/>
              </a:ext>
            </a:extLst>
          </p:cNvPr>
          <p:cNvSpPr/>
          <p:nvPr/>
        </p:nvSpPr>
        <p:spPr>
          <a:xfrm>
            <a:off x="4770322" y="3701948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E4CE539-B62A-C77A-DC17-BDD64CD7D44B}"/>
              </a:ext>
            </a:extLst>
          </p:cNvPr>
          <p:cNvSpPr/>
          <p:nvPr/>
        </p:nvSpPr>
        <p:spPr>
          <a:xfrm>
            <a:off x="2092209" y="4305198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006A4A8-9D50-2696-D29D-E5B2B00DDB80}"/>
              </a:ext>
            </a:extLst>
          </p:cNvPr>
          <p:cNvSpPr/>
          <p:nvPr/>
        </p:nvSpPr>
        <p:spPr>
          <a:xfrm>
            <a:off x="4387734" y="4584598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DE5903-4B6E-A486-6DD3-5F51C13E6C7F}"/>
              </a:ext>
            </a:extLst>
          </p:cNvPr>
          <p:cNvSpPr/>
          <p:nvPr/>
        </p:nvSpPr>
        <p:spPr>
          <a:xfrm>
            <a:off x="2539884" y="5102123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ACD16D-BEB1-2C01-B66A-B42523C03D5A}"/>
              </a:ext>
            </a:extLst>
          </p:cNvPr>
          <p:cNvSpPr/>
          <p:nvPr/>
        </p:nvSpPr>
        <p:spPr>
          <a:xfrm>
            <a:off x="3925771" y="5291035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DF5D9B-2B10-9258-2AC9-C0D973AAD97A}"/>
              </a:ext>
            </a:extLst>
          </p:cNvPr>
          <p:cNvSpPr/>
          <p:nvPr/>
        </p:nvSpPr>
        <p:spPr>
          <a:xfrm>
            <a:off x="3267488" y="5614885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062F43-EDBC-718E-2F04-A9BA1B449663}"/>
              </a:ext>
            </a:extLst>
          </p:cNvPr>
          <p:cNvCxnSpPr>
            <a:stCxn id="3" idx="2"/>
            <a:endCxn id="7" idx="6"/>
          </p:cNvCxnSpPr>
          <p:nvPr/>
        </p:nvCxnSpPr>
        <p:spPr>
          <a:xfrm flipH="1">
            <a:off x="2149475" y="3731333"/>
            <a:ext cx="2620847" cy="60325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897BBD-A494-A3F3-6587-8D74A467D137}"/>
              </a:ext>
            </a:extLst>
          </p:cNvPr>
          <p:cNvCxnSpPr>
            <a:endCxn id="8" idx="1"/>
          </p:cNvCxnSpPr>
          <p:nvPr/>
        </p:nvCxnSpPr>
        <p:spPr>
          <a:xfrm>
            <a:off x="2149475" y="4363967"/>
            <a:ext cx="2246645" cy="2292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188EACA-051B-756C-8EAF-770496F8CC29}"/>
              </a:ext>
            </a:extLst>
          </p:cNvPr>
          <p:cNvCxnSpPr>
            <a:endCxn id="9" idx="7"/>
          </p:cNvCxnSpPr>
          <p:nvPr/>
        </p:nvCxnSpPr>
        <p:spPr>
          <a:xfrm flipH="1">
            <a:off x="2588764" y="4613982"/>
            <a:ext cx="1798970" cy="4967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6D5BDB-C713-F557-B31E-D67EAF46EBA7}"/>
              </a:ext>
            </a:extLst>
          </p:cNvPr>
          <p:cNvCxnSpPr>
            <a:stCxn id="9" idx="5"/>
            <a:endCxn id="10" idx="5"/>
          </p:cNvCxnSpPr>
          <p:nvPr/>
        </p:nvCxnSpPr>
        <p:spPr>
          <a:xfrm>
            <a:off x="2588764" y="5152285"/>
            <a:ext cx="1385887" cy="18891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C463D5-EA05-A848-3A88-6CCBEEB3E35C}"/>
              </a:ext>
            </a:extLst>
          </p:cNvPr>
          <p:cNvCxnSpPr>
            <a:stCxn id="10" idx="3"/>
            <a:endCxn id="11" idx="7"/>
          </p:cNvCxnSpPr>
          <p:nvPr/>
        </p:nvCxnSpPr>
        <p:spPr>
          <a:xfrm flipH="1">
            <a:off x="3316368" y="5341197"/>
            <a:ext cx="617789" cy="2822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157371C0-B337-C10D-821A-96F0B8074FA1}"/>
              </a:ext>
            </a:extLst>
          </p:cNvPr>
          <p:cNvSpPr/>
          <p:nvPr/>
        </p:nvSpPr>
        <p:spPr>
          <a:xfrm>
            <a:off x="10519189" y="5110730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F0ED7B-27C3-0389-FED1-39761432FE29}"/>
              </a:ext>
            </a:extLst>
          </p:cNvPr>
          <p:cNvSpPr/>
          <p:nvPr/>
        </p:nvSpPr>
        <p:spPr>
          <a:xfrm>
            <a:off x="8654406" y="4935047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0AB8B23-770D-3775-E07B-3BCDF4135E06}"/>
              </a:ext>
            </a:extLst>
          </p:cNvPr>
          <p:cNvSpPr/>
          <p:nvPr/>
        </p:nvSpPr>
        <p:spPr>
          <a:xfrm>
            <a:off x="10876906" y="4386831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B899CA-FEFB-6EFD-CA03-76285E232BE8}"/>
              </a:ext>
            </a:extLst>
          </p:cNvPr>
          <p:cNvSpPr/>
          <p:nvPr/>
        </p:nvSpPr>
        <p:spPr>
          <a:xfrm>
            <a:off x="8267056" y="4094731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762A9CA-3AE0-E559-6746-086262657151}"/>
              </a:ext>
            </a:extLst>
          </p:cNvPr>
          <p:cNvSpPr/>
          <p:nvPr/>
        </p:nvSpPr>
        <p:spPr>
          <a:xfrm>
            <a:off x="11126672" y="3760717"/>
            <a:ext cx="57266" cy="5876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F62379-91A1-869F-3501-E8B13E1231F0}"/>
              </a:ext>
            </a:extLst>
          </p:cNvPr>
          <p:cNvCxnSpPr>
            <a:stCxn id="23" idx="3"/>
            <a:endCxn id="24" idx="7"/>
          </p:cNvCxnSpPr>
          <p:nvPr/>
        </p:nvCxnSpPr>
        <p:spPr>
          <a:xfrm flipH="1" flipV="1">
            <a:off x="8703286" y="4943654"/>
            <a:ext cx="1824289" cy="2172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B53D7CE-441F-FBCA-A812-E727A128A560}"/>
              </a:ext>
            </a:extLst>
          </p:cNvPr>
          <p:cNvCxnSpPr>
            <a:stCxn id="24" idx="7"/>
            <a:endCxn id="25" idx="2"/>
          </p:cNvCxnSpPr>
          <p:nvPr/>
        </p:nvCxnSpPr>
        <p:spPr>
          <a:xfrm flipV="1">
            <a:off x="8703286" y="4416216"/>
            <a:ext cx="2173620" cy="5274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0EB34CB-7E97-C420-2CE5-3C195D0CE3C4}"/>
              </a:ext>
            </a:extLst>
          </p:cNvPr>
          <p:cNvCxnSpPr>
            <a:stCxn id="25" idx="2"/>
            <a:endCxn id="26" idx="7"/>
          </p:cNvCxnSpPr>
          <p:nvPr/>
        </p:nvCxnSpPr>
        <p:spPr>
          <a:xfrm flipH="1" flipV="1">
            <a:off x="8315936" y="4103338"/>
            <a:ext cx="2560970" cy="312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A2BFA23-F9EC-DC88-175F-F856D28FD897}"/>
              </a:ext>
            </a:extLst>
          </p:cNvPr>
          <p:cNvCxnSpPr>
            <a:endCxn id="27" idx="3"/>
          </p:cNvCxnSpPr>
          <p:nvPr/>
        </p:nvCxnSpPr>
        <p:spPr>
          <a:xfrm flipV="1">
            <a:off x="8324322" y="3810879"/>
            <a:ext cx="2810736" cy="2838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2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5FC091-0D23-15D5-AF02-0E6FBAD4E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85" y="887605"/>
            <a:ext cx="9545805" cy="48655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C0A5BC-D85B-A0C6-EF41-E6909CABA759}"/>
              </a:ext>
            </a:extLst>
          </p:cNvPr>
          <p:cNvSpPr/>
          <p:nvPr/>
        </p:nvSpPr>
        <p:spPr>
          <a:xfrm>
            <a:off x="4596063" y="5812615"/>
            <a:ext cx="3946358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Локальный минимум</a:t>
            </a:r>
            <a:endParaRPr lang="en-US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332B6C-B562-2DDC-E2FE-35042F1F7E85}"/>
              </a:ext>
            </a:extLst>
          </p:cNvPr>
          <p:cNvCxnSpPr>
            <a:cxnSpLocks/>
          </p:cNvCxnSpPr>
          <p:nvPr/>
        </p:nvCxnSpPr>
        <p:spPr>
          <a:xfrm flipV="1">
            <a:off x="7904747" y="4102768"/>
            <a:ext cx="577516" cy="1762627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2DE0FE-4AE6-1236-450A-7BE8949134D2}"/>
              </a:ext>
            </a:extLst>
          </p:cNvPr>
          <p:cNvCxnSpPr>
            <a:cxnSpLocks/>
          </p:cNvCxnSpPr>
          <p:nvPr/>
        </p:nvCxnSpPr>
        <p:spPr>
          <a:xfrm flipH="1" flipV="1">
            <a:off x="4213057" y="4164931"/>
            <a:ext cx="798096" cy="1647684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516253-F2FC-3BAC-C683-BC27653FA524}"/>
              </a:ext>
            </a:extLst>
          </p:cNvPr>
          <p:cNvCxnSpPr>
            <a:cxnSpLocks/>
          </p:cNvCxnSpPr>
          <p:nvPr/>
        </p:nvCxnSpPr>
        <p:spPr>
          <a:xfrm flipH="1" flipV="1">
            <a:off x="5791200" y="4743450"/>
            <a:ext cx="654050" cy="112194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6114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CE473-BF99-FC87-010A-DF48AF48C452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6CD1DD-4476-FFBD-04DE-D7BD4FBE0CC6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71B1A-E1E3-E438-E114-2D065D4E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85" y="887605"/>
            <a:ext cx="9545805" cy="48655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02AFF7-D6EF-E2D2-6577-B7CC51AA65CD}"/>
              </a:ext>
            </a:extLst>
          </p:cNvPr>
          <p:cNvSpPr/>
          <p:nvPr/>
        </p:nvSpPr>
        <p:spPr>
          <a:xfrm>
            <a:off x="4596063" y="5812615"/>
            <a:ext cx="3946358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/>
              <a:t>Глобальный  минимум</a:t>
            </a:r>
            <a:endParaRPr lang="en-US" sz="28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8C994F8-AB88-A4CC-84B4-E3467102D426}"/>
              </a:ext>
            </a:extLst>
          </p:cNvPr>
          <p:cNvCxnSpPr>
            <a:cxnSpLocks/>
          </p:cNvCxnSpPr>
          <p:nvPr/>
        </p:nvCxnSpPr>
        <p:spPr>
          <a:xfrm flipH="1" flipV="1">
            <a:off x="5791200" y="4743450"/>
            <a:ext cx="654050" cy="1121945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0336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CE473-BF99-FC87-010A-DF48AF48C452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6CD1DD-4476-FFBD-04DE-D7BD4FBE0CC6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71B1A-E1E3-E438-E114-2D065D4E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85" y="887605"/>
            <a:ext cx="9545805" cy="4865541"/>
          </a:xfrm>
          <a:prstGeom prst="rect">
            <a:avLst/>
          </a:prstGeom>
        </p:spPr>
      </p:pic>
      <p:sp>
        <p:nvSpPr>
          <p:cNvPr id="8" name="Star: 4 Points 7">
            <a:extLst>
              <a:ext uri="{FF2B5EF4-FFF2-40B4-BE49-F238E27FC236}">
                <a16:creationId xmlns:a16="http://schemas.microsoft.com/office/drawing/2014/main" id="{CAF89717-77F2-3789-4CE2-09ADC970268C}"/>
              </a:ext>
            </a:extLst>
          </p:cNvPr>
          <p:cNvSpPr/>
          <p:nvPr/>
        </p:nvSpPr>
        <p:spPr>
          <a:xfrm>
            <a:off x="5067300" y="2381250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225D64A3-1C51-6515-66F4-9E1BD3ECD762}"/>
              </a:ext>
            </a:extLst>
          </p:cNvPr>
          <p:cNvSpPr/>
          <p:nvPr/>
        </p:nvSpPr>
        <p:spPr>
          <a:xfrm rot="20818089">
            <a:off x="5094564" y="2655473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826D070C-0E0B-4106-9478-67B34B045904}"/>
              </a:ext>
            </a:extLst>
          </p:cNvPr>
          <p:cNvSpPr/>
          <p:nvPr/>
        </p:nvSpPr>
        <p:spPr>
          <a:xfrm rot="20679209">
            <a:off x="5149851" y="2909818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F22C8BB7-6CFB-D87F-CCCA-A055B73DF0DB}"/>
              </a:ext>
            </a:extLst>
          </p:cNvPr>
          <p:cNvSpPr/>
          <p:nvPr/>
        </p:nvSpPr>
        <p:spPr>
          <a:xfrm rot="1653217">
            <a:off x="5119933" y="3171669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0EDFDAEC-C763-03A1-D610-70C0AF634823}"/>
              </a:ext>
            </a:extLst>
          </p:cNvPr>
          <p:cNvSpPr/>
          <p:nvPr/>
        </p:nvSpPr>
        <p:spPr>
          <a:xfrm rot="912413">
            <a:off x="5037036" y="3386478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4 Points 13">
            <a:extLst>
              <a:ext uri="{FF2B5EF4-FFF2-40B4-BE49-F238E27FC236}">
                <a16:creationId xmlns:a16="http://schemas.microsoft.com/office/drawing/2014/main" id="{158F16E6-7EA0-E109-A3A3-2E301A9A6E1B}"/>
              </a:ext>
            </a:extLst>
          </p:cNvPr>
          <p:cNvSpPr/>
          <p:nvPr/>
        </p:nvSpPr>
        <p:spPr>
          <a:xfrm rot="20679209">
            <a:off x="5037234" y="3648774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E53177D6-4E7E-EA6A-3609-656B3B0F25CB}"/>
              </a:ext>
            </a:extLst>
          </p:cNvPr>
          <p:cNvSpPr/>
          <p:nvPr/>
        </p:nvSpPr>
        <p:spPr>
          <a:xfrm rot="18649947">
            <a:off x="5185115" y="3856163"/>
            <a:ext cx="457785" cy="294100"/>
          </a:xfrm>
          <a:prstGeom prst="star4">
            <a:avLst>
              <a:gd name="adj" fmla="val 137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4CBFCA76-0436-BAF0-C83E-BD1D634D89C9}"/>
              </a:ext>
            </a:extLst>
          </p:cNvPr>
          <p:cNvSpPr/>
          <p:nvPr/>
        </p:nvSpPr>
        <p:spPr>
          <a:xfrm rot="19448048">
            <a:off x="5390887" y="4063044"/>
            <a:ext cx="457785" cy="294100"/>
          </a:xfrm>
          <a:prstGeom prst="star4">
            <a:avLst>
              <a:gd name="adj" fmla="val 137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4 Points 16">
            <a:extLst>
              <a:ext uri="{FF2B5EF4-FFF2-40B4-BE49-F238E27FC236}">
                <a16:creationId xmlns:a16="http://schemas.microsoft.com/office/drawing/2014/main" id="{F5153247-2DBB-9139-7F3D-589864354DF0}"/>
              </a:ext>
            </a:extLst>
          </p:cNvPr>
          <p:cNvSpPr/>
          <p:nvPr/>
        </p:nvSpPr>
        <p:spPr>
          <a:xfrm rot="20398733">
            <a:off x="5513756" y="4316318"/>
            <a:ext cx="457785" cy="294100"/>
          </a:xfrm>
          <a:prstGeom prst="star4">
            <a:avLst>
              <a:gd name="adj" fmla="val 137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2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3">
            <a:extLst>
              <a:ext uri="{FF2B5EF4-FFF2-40B4-BE49-F238E27FC236}">
                <a16:creationId xmlns:a16="http://schemas.microsoft.com/office/drawing/2014/main" id="{7B59295C-4EE7-4878-A782-B77543468C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35" y="2082975"/>
            <a:ext cx="6838368" cy="2820827"/>
          </a:xfrm>
          <a:prstGeom prst="rect">
            <a:avLst/>
          </a:prstGeom>
        </p:spPr>
      </p:pic>
      <p:sp>
        <p:nvSpPr>
          <p:cNvPr id="2" name="Shape 0"/>
          <p:cNvSpPr/>
          <p:nvPr/>
        </p:nvSpPr>
        <p:spPr>
          <a:xfrm>
            <a:off x="507998" y="1270281"/>
            <a:ext cx="10159947" cy="2184116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Shape 1"/>
          <p:cNvSpPr/>
          <p:nvPr/>
        </p:nvSpPr>
        <p:spPr>
          <a:xfrm>
            <a:off x="507998" y="1270281"/>
            <a:ext cx="10159947" cy="2184116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4" name="Shape 2"/>
          <p:cNvSpPr/>
          <p:nvPr/>
        </p:nvSpPr>
        <p:spPr>
          <a:xfrm>
            <a:off x="507998" y="1270281"/>
            <a:ext cx="10159947" cy="1015868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8" name="Shape 5"/>
          <p:cNvSpPr/>
          <p:nvPr/>
        </p:nvSpPr>
        <p:spPr>
          <a:xfrm>
            <a:off x="507998" y="1778215"/>
            <a:ext cx="10159947" cy="50793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9" name="Shape 6"/>
          <p:cNvSpPr/>
          <p:nvPr/>
        </p:nvSpPr>
        <p:spPr>
          <a:xfrm>
            <a:off x="507998" y="1778215"/>
            <a:ext cx="10159947" cy="50793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3" name="Shape 10"/>
          <p:cNvSpPr/>
          <p:nvPr/>
        </p:nvSpPr>
        <p:spPr>
          <a:xfrm>
            <a:off x="507998" y="2692496"/>
            <a:ext cx="10159947" cy="761901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17" name="Shape 13"/>
          <p:cNvSpPr/>
          <p:nvPr/>
        </p:nvSpPr>
        <p:spPr>
          <a:xfrm>
            <a:off x="507998" y="3200430"/>
            <a:ext cx="10159947" cy="253967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22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0159" y="4668968"/>
            <a:ext cx="1808934" cy="1717372"/>
          </a:xfrm>
          <a:prstGeom prst="rect">
            <a:avLst/>
          </a:prstGeom>
        </p:spPr>
      </p:pic>
      <p:pic>
        <p:nvPicPr>
          <p:cNvPr id="23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37979" y="4066850"/>
            <a:ext cx="1204389" cy="1204236"/>
          </a:xfrm>
          <a:prstGeom prst="rect">
            <a:avLst/>
          </a:prstGeom>
        </p:spPr>
      </p:pic>
      <p:sp>
        <p:nvSpPr>
          <p:cNvPr id="24" name="Text 1">
            <a:extLst>
              <a:ext uri="{FF2B5EF4-FFF2-40B4-BE49-F238E27FC236}">
                <a16:creationId xmlns:a16="http://schemas.microsoft.com/office/drawing/2014/main" id="{BDFE33D7-4FFE-4603-8274-4696B862642A}"/>
              </a:ext>
            </a:extLst>
          </p:cNvPr>
          <p:cNvSpPr/>
          <p:nvPr/>
        </p:nvSpPr>
        <p:spPr>
          <a:xfrm>
            <a:off x="507998" y="508380"/>
            <a:ext cx="10979773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Экспертная система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886BD11-0DAB-169C-941A-CE1930DD54D8}"/>
              </a:ext>
            </a:extLst>
          </p:cNvPr>
          <p:cNvGrpSpPr/>
          <p:nvPr/>
        </p:nvGrpSpPr>
        <p:grpSpPr>
          <a:xfrm>
            <a:off x="507998" y="1270281"/>
            <a:ext cx="3845180" cy="4383407"/>
            <a:chOff x="1883124" y="2854426"/>
            <a:chExt cx="7691362" cy="8767955"/>
          </a:xfrm>
        </p:grpSpPr>
        <p:sp>
          <p:nvSpPr>
            <p:cNvPr id="10" name="Shape 7"/>
            <p:cNvSpPr/>
            <p:nvPr/>
          </p:nvSpPr>
          <p:spPr>
            <a:xfrm>
              <a:off x="5627193" y="3689531"/>
              <a:ext cx="203225" cy="406400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19" name="Shape 15"/>
            <p:cNvSpPr/>
            <p:nvPr/>
          </p:nvSpPr>
          <p:spPr>
            <a:xfrm>
              <a:off x="5627193" y="6359132"/>
              <a:ext cx="203225" cy="406400"/>
            </a:xfrm>
            <a:prstGeom prst="rect">
              <a:avLst/>
            </a:prstGeom>
            <a:noFill/>
            <a:ln/>
          </p:spPr>
          <p:txBody>
            <a:bodyPr/>
            <a:lstStyle/>
            <a:p>
              <a:endParaRPr lang="en-RU" sz="9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69E37C7-E820-4991-B1F7-7F6AC46EE227}"/>
                </a:ext>
              </a:extLst>
            </p:cNvPr>
            <p:cNvSpPr txBox="1"/>
            <p:nvPr/>
          </p:nvSpPr>
          <p:spPr>
            <a:xfrm>
              <a:off x="4100993" y="2854426"/>
              <a:ext cx="3255624" cy="92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kern="0" spc="24" dirty="0">
                  <a:solidFill>
                    <a:srgbClr val="000000">
                      <a:alpha val="100000"/>
                    </a:srgbClr>
                  </a:solidFill>
                  <a:latin typeface="CoFo Kak Black" pitchFamily="34" charset="0"/>
                </a:rPr>
                <a:t>ЕСЛИ</a:t>
              </a:r>
              <a:endParaRPr lang="x-none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E643286-DCE5-4BDD-A1EB-5F0CD612A177}"/>
                </a:ext>
              </a:extLst>
            </p:cNvPr>
            <p:cNvSpPr txBox="1"/>
            <p:nvPr/>
          </p:nvSpPr>
          <p:spPr>
            <a:xfrm>
              <a:off x="2192346" y="4100038"/>
              <a:ext cx="7072917" cy="800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kern="0" spc="-80" dirty="0">
                  <a:solidFill>
                    <a:srgbClr val="000000">
                      <a:alpha val="100000"/>
                    </a:srgbClr>
                  </a:solidFill>
                  <a:latin typeface="Styrene A LC Medium"/>
                  <a:ea typeface="Styrene A LC Medium"/>
                </a:rPr>
                <a:t>(Температура тела </a:t>
              </a:r>
              <a:r>
                <a:rPr lang="en-US" sz="2000" kern="0" spc="-80" dirty="0">
                  <a:solidFill>
                    <a:srgbClr val="000000">
                      <a:alpha val="100000"/>
                    </a:srgbClr>
                  </a:solidFill>
                  <a:latin typeface="Styrene A LC Medium"/>
                  <a:ea typeface="Styrene A LC Medium"/>
                </a:rPr>
                <a:t>&gt; 37</a:t>
              </a:r>
              <a:r>
                <a:rPr lang="ru-RU" sz="2000" kern="0" spc="-80" dirty="0">
                  <a:solidFill>
                    <a:srgbClr val="000000">
                      <a:alpha val="100000"/>
                    </a:srgbClr>
                  </a:solidFill>
                  <a:latin typeface="Styrene A LC Medium"/>
                  <a:ea typeface="Styrene A LC Medium"/>
                </a:rPr>
                <a:t>,5) </a:t>
              </a:r>
              <a:endParaRPr lang="x-none" sz="2000" kern="0" spc="-80" dirty="0">
                <a:solidFill>
                  <a:srgbClr val="000000">
                    <a:alpha val="100000"/>
                  </a:srgbClr>
                </a:solidFill>
                <a:latin typeface="Styrene A LC Medium"/>
                <a:ea typeface="Styrene A LC Medium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6190F9-3BC7-4944-A89D-C029F0A13166}"/>
                </a:ext>
              </a:extLst>
            </p:cNvPr>
            <p:cNvSpPr txBox="1"/>
            <p:nvPr/>
          </p:nvSpPr>
          <p:spPr>
            <a:xfrm>
              <a:off x="4924866" y="4812033"/>
              <a:ext cx="1607875" cy="92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kern="0" spc="24" dirty="0">
                  <a:solidFill>
                    <a:srgbClr val="000000">
                      <a:alpha val="100000"/>
                    </a:srgbClr>
                  </a:solidFill>
                  <a:latin typeface="CoFo Kak Black" pitchFamily="34" charset="0"/>
                </a:rPr>
                <a:t>И</a:t>
              </a:r>
              <a:endParaRPr lang="x-none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FD93D7-0814-413A-B1A6-C9E568205C27}"/>
                </a:ext>
              </a:extLst>
            </p:cNvPr>
            <p:cNvSpPr txBox="1"/>
            <p:nvPr/>
          </p:nvSpPr>
          <p:spPr>
            <a:xfrm>
              <a:off x="1939797" y="9274956"/>
              <a:ext cx="7578017" cy="800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kern="0" spc="-80" dirty="0">
                  <a:solidFill>
                    <a:srgbClr val="000000">
                      <a:alpha val="100000"/>
                    </a:srgbClr>
                  </a:solidFill>
                  <a:latin typeface="Styrene A LC Medium"/>
                  <a:ea typeface="Styrene A LC Medium"/>
                </a:rPr>
                <a:t>(Дискомфорта в глазах нет)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CA2CEF-7C6B-4A0B-B551-17446C7829D4}"/>
                </a:ext>
              </a:extLst>
            </p:cNvPr>
            <p:cNvSpPr txBox="1"/>
            <p:nvPr/>
          </p:nvSpPr>
          <p:spPr>
            <a:xfrm>
              <a:off x="4440385" y="6769640"/>
              <a:ext cx="2576840" cy="92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kern="0" spc="24" dirty="0">
                  <a:solidFill>
                    <a:srgbClr val="000000">
                      <a:alpha val="100000"/>
                    </a:srgbClr>
                  </a:solidFill>
                  <a:latin typeface="CoFo Kak Black" pitchFamily="34" charset="0"/>
                </a:rPr>
                <a:t>И</a:t>
              </a:r>
              <a:endParaRPr lang="x-none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8D77D5-8137-463A-A4C5-990FB0D90ED1}"/>
                </a:ext>
              </a:extLst>
            </p:cNvPr>
            <p:cNvSpPr txBox="1"/>
            <p:nvPr/>
          </p:nvSpPr>
          <p:spPr>
            <a:xfrm>
              <a:off x="5235043" y="7604744"/>
              <a:ext cx="987525" cy="92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kern="0" spc="24" dirty="0">
                  <a:solidFill>
                    <a:srgbClr val="000000">
                      <a:alpha val="100000"/>
                    </a:srgbClr>
                  </a:solidFill>
                  <a:latin typeface="CoFo Kak Black" pitchFamily="34" charset="0"/>
                </a:rPr>
                <a:t>…</a:t>
              </a:r>
              <a:endParaRPr lang="x-none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94156FB-89C9-4E6D-B6E3-C843C088B26D}"/>
                </a:ext>
              </a:extLst>
            </p:cNvPr>
            <p:cNvSpPr txBox="1"/>
            <p:nvPr/>
          </p:nvSpPr>
          <p:spPr>
            <a:xfrm>
              <a:off x="4440385" y="8439851"/>
              <a:ext cx="2576840" cy="92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kern="0" spc="24" dirty="0">
                  <a:solidFill>
                    <a:srgbClr val="000000">
                      <a:alpha val="100000"/>
                    </a:srgbClr>
                  </a:solidFill>
                  <a:latin typeface="CoFo Kak Black" pitchFamily="34" charset="0"/>
                </a:rPr>
                <a:t>И</a:t>
              </a:r>
              <a:endParaRPr lang="x-none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7A4D0F-85F0-463A-A0F4-F1C7177108BC}"/>
                </a:ext>
              </a:extLst>
            </p:cNvPr>
            <p:cNvSpPr txBox="1"/>
            <p:nvPr/>
          </p:nvSpPr>
          <p:spPr>
            <a:xfrm>
              <a:off x="1883124" y="5647137"/>
              <a:ext cx="7691362" cy="800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kern="0" spc="-80" dirty="0">
                  <a:solidFill>
                    <a:srgbClr val="000000">
                      <a:alpha val="100000"/>
                    </a:srgbClr>
                  </a:solidFill>
                  <a:latin typeface="Styrene A LC Medium"/>
                  <a:ea typeface="Styrene A LC Medium"/>
                </a:rPr>
                <a:t>(Головная боль отсутствует)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5976E1D-EDB7-47CB-9B1A-68D6E06D65D2}"/>
                </a:ext>
              </a:extLst>
            </p:cNvPr>
            <p:cNvSpPr txBox="1"/>
            <p:nvPr/>
          </p:nvSpPr>
          <p:spPr>
            <a:xfrm>
              <a:off x="4924866" y="9986948"/>
              <a:ext cx="1607875" cy="923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kern="0" spc="24" dirty="0">
                  <a:solidFill>
                    <a:srgbClr val="000000">
                      <a:alpha val="100000"/>
                    </a:srgbClr>
                  </a:solidFill>
                  <a:latin typeface="CoFo Kak Black" pitchFamily="34" charset="0"/>
                </a:rPr>
                <a:t>ТО</a:t>
              </a:r>
              <a:endParaRPr lang="x-none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AD2C7E8-7EC5-43E2-B899-888BC14E20B5}"/>
                </a:ext>
              </a:extLst>
            </p:cNvPr>
            <p:cNvSpPr txBox="1"/>
            <p:nvPr/>
          </p:nvSpPr>
          <p:spPr>
            <a:xfrm>
              <a:off x="4021767" y="10822057"/>
              <a:ext cx="3600815" cy="800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000" kern="0" spc="-80" dirty="0">
                  <a:solidFill>
                    <a:srgbClr val="FF0000"/>
                  </a:solidFill>
                  <a:latin typeface="Styrene A Web Black" pitchFamily="2" charset="-52"/>
                  <a:ea typeface="Styrene A LC Medium"/>
                </a:rPr>
                <a:t>ПРОСТУДА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73288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CE473-BF99-FC87-010A-DF48AF48C452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6CD1DD-4476-FFBD-04DE-D7BD4FBE0CC6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71B1A-E1E3-E438-E114-2D065D4E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85" y="887605"/>
            <a:ext cx="9545805" cy="4865541"/>
          </a:xfrm>
          <a:prstGeom prst="rect">
            <a:avLst/>
          </a:prstGeom>
        </p:spPr>
      </p:pic>
      <p:sp>
        <p:nvSpPr>
          <p:cNvPr id="8" name="Star: 4 Points 7">
            <a:extLst>
              <a:ext uri="{FF2B5EF4-FFF2-40B4-BE49-F238E27FC236}">
                <a16:creationId xmlns:a16="http://schemas.microsoft.com/office/drawing/2014/main" id="{CAF89717-77F2-3789-4CE2-09ADC970268C}"/>
              </a:ext>
            </a:extLst>
          </p:cNvPr>
          <p:cNvSpPr/>
          <p:nvPr/>
        </p:nvSpPr>
        <p:spPr>
          <a:xfrm rot="19670803">
            <a:off x="5245101" y="2406650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4 Points 6">
            <a:extLst>
              <a:ext uri="{FF2B5EF4-FFF2-40B4-BE49-F238E27FC236}">
                <a16:creationId xmlns:a16="http://schemas.microsoft.com/office/drawing/2014/main" id="{95AE26DA-B8D6-CC3A-A990-098EA49E2DED}"/>
              </a:ext>
            </a:extLst>
          </p:cNvPr>
          <p:cNvSpPr/>
          <p:nvPr/>
        </p:nvSpPr>
        <p:spPr>
          <a:xfrm rot="18754781">
            <a:off x="5435601" y="2618317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4 Points 9">
            <a:extLst>
              <a:ext uri="{FF2B5EF4-FFF2-40B4-BE49-F238E27FC236}">
                <a16:creationId xmlns:a16="http://schemas.microsoft.com/office/drawing/2014/main" id="{76C22954-9396-92C8-BAF5-B66A6272CBCF}"/>
              </a:ext>
            </a:extLst>
          </p:cNvPr>
          <p:cNvSpPr/>
          <p:nvPr/>
        </p:nvSpPr>
        <p:spPr>
          <a:xfrm rot="18754781">
            <a:off x="5634996" y="2796273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ar: 4 Points 17">
            <a:extLst>
              <a:ext uri="{FF2B5EF4-FFF2-40B4-BE49-F238E27FC236}">
                <a16:creationId xmlns:a16="http://schemas.microsoft.com/office/drawing/2014/main" id="{9392D9CE-39A1-BB73-C940-5C09BE81D680}"/>
              </a:ext>
            </a:extLst>
          </p:cNvPr>
          <p:cNvSpPr/>
          <p:nvPr/>
        </p:nvSpPr>
        <p:spPr>
          <a:xfrm rot="18057184">
            <a:off x="5865670" y="2970340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4 Points 18">
            <a:extLst>
              <a:ext uri="{FF2B5EF4-FFF2-40B4-BE49-F238E27FC236}">
                <a16:creationId xmlns:a16="http://schemas.microsoft.com/office/drawing/2014/main" id="{F8D1CC81-B6E9-7748-EB34-C4817F76C996}"/>
              </a:ext>
            </a:extLst>
          </p:cNvPr>
          <p:cNvSpPr/>
          <p:nvPr/>
        </p:nvSpPr>
        <p:spPr>
          <a:xfrm rot="17311129">
            <a:off x="6110282" y="3069050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tar: 4 Points 19">
            <a:extLst>
              <a:ext uri="{FF2B5EF4-FFF2-40B4-BE49-F238E27FC236}">
                <a16:creationId xmlns:a16="http://schemas.microsoft.com/office/drawing/2014/main" id="{90FB53E7-CF0E-EDF8-26C4-1C2EB65A4461}"/>
              </a:ext>
            </a:extLst>
          </p:cNvPr>
          <p:cNvSpPr/>
          <p:nvPr/>
        </p:nvSpPr>
        <p:spPr>
          <a:xfrm rot="17311129">
            <a:off x="6400614" y="3152753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tar: 4 Points 20">
            <a:extLst>
              <a:ext uri="{FF2B5EF4-FFF2-40B4-BE49-F238E27FC236}">
                <a16:creationId xmlns:a16="http://schemas.microsoft.com/office/drawing/2014/main" id="{BE679436-0FEC-4876-8E05-BAC3DDFB8630}"/>
              </a:ext>
            </a:extLst>
          </p:cNvPr>
          <p:cNvSpPr/>
          <p:nvPr/>
        </p:nvSpPr>
        <p:spPr>
          <a:xfrm rot="17311129">
            <a:off x="6690946" y="3242268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ar: 4 Points 21">
            <a:extLst>
              <a:ext uri="{FF2B5EF4-FFF2-40B4-BE49-F238E27FC236}">
                <a16:creationId xmlns:a16="http://schemas.microsoft.com/office/drawing/2014/main" id="{499178E1-6D6A-7C1C-3BEC-82F132D17B63}"/>
              </a:ext>
            </a:extLst>
          </p:cNvPr>
          <p:cNvSpPr/>
          <p:nvPr/>
        </p:nvSpPr>
        <p:spPr>
          <a:xfrm rot="17311129">
            <a:off x="6981279" y="3332795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tar: 4 Points 22">
            <a:extLst>
              <a:ext uri="{FF2B5EF4-FFF2-40B4-BE49-F238E27FC236}">
                <a16:creationId xmlns:a16="http://schemas.microsoft.com/office/drawing/2014/main" id="{96BAF529-73D7-58B1-011A-782F047912AD}"/>
              </a:ext>
            </a:extLst>
          </p:cNvPr>
          <p:cNvSpPr/>
          <p:nvPr/>
        </p:nvSpPr>
        <p:spPr>
          <a:xfrm rot="17311129">
            <a:off x="7271613" y="3416499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tar: 4 Points 23">
            <a:extLst>
              <a:ext uri="{FF2B5EF4-FFF2-40B4-BE49-F238E27FC236}">
                <a16:creationId xmlns:a16="http://schemas.microsoft.com/office/drawing/2014/main" id="{29473858-AF91-BFFE-4B7B-E7ED6F1C80C0}"/>
              </a:ext>
            </a:extLst>
          </p:cNvPr>
          <p:cNvSpPr/>
          <p:nvPr/>
        </p:nvSpPr>
        <p:spPr>
          <a:xfrm rot="17311129">
            <a:off x="7569295" y="3506014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4 Points 24">
            <a:extLst>
              <a:ext uri="{FF2B5EF4-FFF2-40B4-BE49-F238E27FC236}">
                <a16:creationId xmlns:a16="http://schemas.microsoft.com/office/drawing/2014/main" id="{D8C1B0D6-8726-4566-D31A-E2B738EAA663}"/>
              </a:ext>
            </a:extLst>
          </p:cNvPr>
          <p:cNvSpPr/>
          <p:nvPr/>
        </p:nvSpPr>
        <p:spPr>
          <a:xfrm rot="17311129">
            <a:off x="7803647" y="3596903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4 Points 25">
            <a:extLst>
              <a:ext uri="{FF2B5EF4-FFF2-40B4-BE49-F238E27FC236}">
                <a16:creationId xmlns:a16="http://schemas.microsoft.com/office/drawing/2014/main" id="{358F1086-9062-7B63-4530-E4C22798C93F}"/>
              </a:ext>
            </a:extLst>
          </p:cNvPr>
          <p:cNvSpPr/>
          <p:nvPr/>
        </p:nvSpPr>
        <p:spPr>
          <a:xfrm rot="17311129">
            <a:off x="8055001" y="3680245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1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10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8FAD-98E0-569B-8DE1-6F11C1B57C7A}"/>
              </a:ext>
            </a:extLst>
          </p:cNvPr>
          <p:cNvSpPr txBox="1"/>
          <p:nvPr/>
        </p:nvSpPr>
        <p:spPr>
          <a:xfrm>
            <a:off x="251848" y="1117191"/>
            <a:ext cx="6160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Формализация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D5EA62-43A2-76A2-AE04-F05996AE452C}"/>
                  </a:ext>
                </a:extLst>
              </p:cNvPr>
              <p:cNvSpPr txBox="1"/>
              <p:nvPr/>
            </p:nvSpPr>
            <p:spPr>
              <a:xfrm>
                <a:off x="4493863" y="1481879"/>
                <a:ext cx="241232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r>
                            <a:rPr lang="en-US" sz="3200" b="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BD5EA62-43A2-76A2-AE04-F05996AE4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863" y="1481879"/>
                <a:ext cx="241232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67BB995-0C91-9F5A-4F41-981773E177CB}"/>
              </a:ext>
            </a:extLst>
          </p:cNvPr>
          <p:cNvSpPr txBox="1"/>
          <p:nvPr/>
        </p:nvSpPr>
        <p:spPr>
          <a:xfrm>
            <a:off x="132235" y="2134751"/>
            <a:ext cx="119246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Чтобы применять метод градиентного спуска, необходимо вычислять градиент функции в точке: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07EB51-4173-C60D-AC0E-F8D66A388C3A}"/>
                  </a:ext>
                </a:extLst>
              </p:cNvPr>
              <p:cNvSpPr txBox="1"/>
              <p:nvPr/>
            </p:nvSpPr>
            <p:spPr>
              <a:xfrm>
                <a:off x="2637197" y="2970085"/>
                <a:ext cx="5979394" cy="7850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𝛻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,</a:t>
                </a:r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, … ,</a:t>
                </a:r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)=(</m:t>
                    </m:r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07EB51-4173-C60D-AC0E-F8D66A388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197" y="2970085"/>
                <a:ext cx="5979394" cy="785023"/>
              </a:xfrm>
              <a:prstGeom prst="rect">
                <a:avLst/>
              </a:prstGeom>
              <a:blipFill>
                <a:blip r:embed="rId4"/>
                <a:stretch>
                  <a:fillRect b="-10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071E06-17B3-2A6F-D55F-E1F4654C80FC}"/>
                  </a:ext>
                </a:extLst>
              </p:cNvPr>
              <p:cNvSpPr txBox="1"/>
              <p:nvPr/>
            </p:nvSpPr>
            <p:spPr>
              <a:xfrm>
                <a:off x="995470" y="4501495"/>
                <a:ext cx="9409112" cy="1239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ru-RU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ru-RU" sz="3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, …,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𝛂</m:t>
                      </m:r>
                      <m:f>
                        <m:fPr>
                          <m:ctrlPr>
                            <a:rPr lang="en-US" sz="3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3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071E06-17B3-2A6F-D55F-E1F4654C8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470" y="4501495"/>
                <a:ext cx="9409112" cy="12393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47A06E5-C261-BE3E-6A1F-E682BD88B27B}"/>
              </a:ext>
            </a:extLst>
          </p:cNvPr>
          <p:cNvSpPr txBox="1"/>
          <p:nvPr/>
        </p:nvSpPr>
        <p:spPr>
          <a:xfrm>
            <a:off x="132235" y="3944580"/>
            <a:ext cx="11924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На каждом шаге будем менять все переменные, от которых зависит функция: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044A9-ABDF-BED1-CA33-43207588B1EA}"/>
              </a:ext>
            </a:extLst>
          </p:cNvPr>
          <p:cNvSpPr txBox="1"/>
          <p:nvPr/>
        </p:nvSpPr>
        <p:spPr>
          <a:xfrm>
            <a:off x="251848" y="5740809"/>
            <a:ext cx="11434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Повторяем пока изменение не будет достаточно маленьким или пройдет много шагов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1914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D07B6300-19E1-22BE-0B88-A416BC1C0E48}"/>
              </a:ext>
            </a:extLst>
          </p:cNvPr>
          <p:cNvSpPr/>
          <p:nvPr/>
        </p:nvSpPr>
        <p:spPr>
          <a:xfrm>
            <a:off x="179804" y="921254"/>
            <a:ext cx="11853445" cy="18820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</a:t>
            </a:r>
            <a:r>
              <a:rPr lang="ru-RU" sz="2800" dirty="0"/>
              <a:t>в машинном обучении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0F8338-9AB9-8D5E-E982-ABFE5CF3FDD8}"/>
                  </a:ext>
                </a:extLst>
              </p:cNvPr>
              <p:cNvSpPr txBox="1"/>
              <p:nvPr/>
            </p:nvSpPr>
            <p:spPr>
              <a:xfrm>
                <a:off x="6797675" y="1120815"/>
                <a:ext cx="3655218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sz="1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18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p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 ?</m:t>
                            </m:r>
                          </m:e>
                          <m:e/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𝐽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 ?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0F8338-9AB9-8D5E-E982-ABFE5CF3F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675" y="1120815"/>
                <a:ext cx="3655218" cy="13408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724815-FB8B-E84E-DB7D-92DBC86E5887}"/>
                  </a:ext>
                </a:extLst>
              </p:cNvPr>
              <p:cNvSpPr txBox="1"/>
              <p:nvPr/>
            </p:nvSpPr>
            <p:spPr>
              <a:xfrm>
                <a:off x="-107109" y="3020882"/>
                <a:ext cx="5433596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nary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3724815-FB8B-E84E-DB7D-92DBC86E5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7109" y="3020882"/>
                <a:ext cx="5433596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0707B7-D13B-CEC8-757D-71AF188BDAAA}"/>
                  </a:ext>
                </a:extLst>
              </p:cNvPr>
              <p:cNvSpPr txBox="1"/>
              <p:nvPr/>
            </p:nvSpPr>
            <p:spPr>
              <a:xfrm>
                <a:off x="179804" y="3947894"/>
                <a:ext cx="2938462" cy="715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lang="en-US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00707B7-D13B-CEC8-757D-71AF188BD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04" y="3947894"/>
                <a:ext cx="2938462" cy="7157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DE1116-49CC-8A4C-DCC4-7399D35609FF}"/>
                  </a:ext>
                </a:extLst>
              </p:cNvPr>
              <p:cNvSpPr txBox="1"/>
              <p:nvPr/>
            </p:nvSpPr>
            <p:spPr>
              <a:xfrm>
                <a:off x="125251" y="4742113"/>
                <a:ext cx="2484438" cy="666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5DE1116-49CC-8A4C-DCC4-7399D356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1" y="4742113"/>
                <a:ext cx="2484438" cy="6660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0777B3-623A-CE29-B2CF-F81CBB6E3A81}"/>
                  </a:ext>
                </a:extLst>
              </p:cNvPr>
              <p:cNvSpPr txBox="1"/>
              <p:nvPr/>
            </p:nvSpPr>
            <p:spPr>
              <a:xfrm>
                <a:off x="312009" y="1085300"/>
                <a:ext cx="4595361" cy="1374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𝑱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𝜽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1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1" i="1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1" i="1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1" i="1">
                                                          <a:solidFill>
                                                            <a:srgbClr val="7030A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𝒊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lang="en-US" b="1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  <m:r>
                                                <a:rPr lang="en-US" b="1" i="1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  <m:e/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𝑱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A0777B3-623A-CE29-B2CF-F81CBB6E3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09" y="1085300"/>
                <a:ext cx="4595361" cy="13749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190216-CAB4-7F17-EB97-6EE7C7BC9DED}"/>
                  </a:ext>
                </a:extLst>
              </p:cNvPr>
              <p:cNvSpPr txBox="1"/>
              <p:nvPr/>
            </p:nvSpPr>
            <p:spPr>
              <a:xfrm>
                <a:off x="-165261" y="5536332"/>
                <a:ext cx="3065462" cy="666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sz="1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9190216-CAB4-7F17-EB97-6EE7C7BC9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261" y="5536332"/>
                <a:ext cx="3065462" cy="6660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Arrow: Right 30">
            <a:extLst>
              <a:ext uri="{FF2B5EF4-FFF2-40B4-BE49-F238E27FC236}">
                <a16:creationId xmlns:a16="http://schemas.microsoft.com/office/drawing/2014/main" id="{47353240-A49A-47E2-035E-0BE1DE7325B1}"/>
              </a:ext>
            </a:extLst>
          </p:cNvPr>
          <p:cNvSpPr/>
          <p:nvPr/>
        </p:nvSpPr>
        <p:spPr>
          <a:xfrm>
            <a:off x="3524250" y="4493876"/>
            <a:ext cx="2286000" cy="471237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17D23C-097D-2EB2-551F-BCD327AF7EA5}"/>
                  </a:ext>
                </a:extLst>
              </p:cNvPr>
              <p:cNvSpPr txBox="1"/>
              <p:nvPr/>
            </p:nvSpPr>
            <p:spPr>
              <a:xfrm>
                <a:off x="5109369" y="3112125"/>
                <a:ext cx="6181724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E17D23C-097D-2EB2-551F-BCD327AF7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369" y="3112125"/>
                <a:ext cx="6181724" cy="848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B15D3D-5DF7-1C3F-CEFF-176B139BFA0A}"/>
                  </a:ext>
                </a:extLst>
              </p:cNvPr>
              <p:cNvSpPr txBox="1"/>
              <p:nvPr/>
            </p:nvSpPr>
            <p:spPr>
              <a:xfrm>
                <a:off x="5109369" y="5445089"/>
                <a:ext cx="6181724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B15D3D-5DF7-1C3F-CEFF-176B139BF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9369" y="5445089"/>
                <a:ext cx="6181724" cy="8485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50013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5E735-7BEC-EB5B-1039-FA13180F0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098" y="1178341"/>
            <a:ext cx="5720013" cy="52902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9E0FF7-4080-F5EA-A1D3-B05FB2244441}"/>
                  </a:ext>
                </a:extLst>
              </p:cNvPr>
              <p:cNvSpPr txBox="1"/>
              <p:nvPr/>
            </p:nvSpPr>
            <p:spPr>
              <a:xfrm>
                <a:off x="22059" y="1449364"/>
                <a:ext cx="298383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8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29E0FF7-4080-F5EA-A1D3-B05FB2244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59" y="1449364"/>
                <a:ext cx="298383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34F09A-08AE-2140-2267-37D8359CBAB3}"/>
                  </a:ext>
                </a:extLst>
              </p:cNvPr>
              <p:cNvSpPr txBox="1"/>
              <p:nvPr/>
            </p:nvSpPr>
            <p:spPr>
              <a:xfrm>
                <a:off x="-477251" y="2134854"/>
                <a:ext cx="2869531" cy="899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sz="28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34F09A-08AE-2140-2267-37D8359CB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77251" y="2134854"/>
                <a:ext cx="2869531" cy="8996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1EB95F-4DDA-09D1-04DE-F330017C6E3B}"/>
                  </a:ext>
                </a:extLst>
              </p:cNvPr>
              <p:cNvSpPr txBox="1"/>
              <p:nvPr/>
            </p:nvSpPr>
            <p:spPr>
              <a:xfrm>
                <a:off x="-90236" y="3823476"/>
                <a:ext cx="2869531" cy="1939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B1EB95F-4DDA-09D1-04DE-F330017C6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236" y="3823476"/>
                <a:ext cx="2869531" cy="19390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E1FDFB-523D-E9F7-8FD7-F8EC265F56E4}"/>
                  </a:ext>
                </a:extLst>
              </p:cNvPr>
              <p:cNvSpPr txBox="1"/>
              <p:nvPr/>
            </p:nvSpPr>
            <p:spPr>
              <a:xfrm>
                <a:off x="9646320" y="2275750"/>
                <a:ext cx="2869531" cy="1939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l-GR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E1FDFB-523D-E9F7-8FD7-F8EC265F56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6320" y="2275750"/>
                <a:ext cx="2869531" cy="19390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C90DC0-4552-2F1C-A0C8-2EB7287917B5}"/>
              </a:ext>
            </a:extLst>
          </p:cNvPr>
          <p:cNvCxnSpPr/>
          <p:nvPr/>
        </p:nvCxnSpPr>
        <p:spPr>
          <a:xfrm>
            <a:off x="6876047" y="5504447"/>
            <a:ext cx="324853" cy="33086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5473251-1906-15C3-0CC2-6BFD79FEFB8E}"/>
              </a:ext>
            </a:extLst>
          </p:cNvPr>
          <p:cNvCxnSpPr>
            <a:cxnSpLocks/>
          </p:cNvCxnSpPr>
          <p:nvPr/>
        </p:nvCxnSpPr>
        <p:spPr>
          <a:xfrm flipH="1">
            <a:off x="6611353" y="3518263"/>
            <a:ext cx="4056647" cy="15289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94B03F-3091-E3EC-2F3B-76F11256E918}"/>
                  </a:ext>
                </a:extLst>
              </p:cNvPr>
              <p:cNvSpPr txBox="1"/>
              <p:nvPr/>
            </p:nvSpPr>
            <p:spPr>
              <a:xfrm>
                <a:off x="4548708" y="1000587"/>
                <a:ext cx="3988079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94B03F-3091-E3EC-2F3B-76F11256E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708" y="1000587"/>
                <a:ext cx="3988079" cy="448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4324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CE473-BF99-FC87-010A-DF48AF48C452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6CD1DD-4476-FFBD-04DE-D7BD4FBE0CC6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71B1A-E1E3-E438-E114-2D065D4E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585" y="887605"/>
            <a:ext cx="9545805" cy="4865541"/>
          </a:xfrm>
          <a:prstGeom prst="rect">
            <a:avLst/>
          </a:prstGeom>
        </p:spPr>
      </p:pic>
      <p:sp>
        <p:nvSpPr>
          <p:cNvPr id="8" name="Star: 4 Points 7">
            <a:extLst>
              <a:ext uri="{FF2B5EF4-FFF2-40B4-BE49-F238E27FC236}">
                <a16:creationId xmlns:a16="http://schemas.microsoft.com/office/drawing/2014/main" id="{CAF89717-77F2-3789-4CE2-09ADC970268C}"/>
              </a:ext>
            </a:extLst>
          </p:cNvPr>
          <p:cNvSpPr/>
          <p:nvPr/>
        </p:nvSpPr>
        <p:spPr>
          <a:xfrm>
            <a:off x="5067300" y="2381250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4 Points 8">
            <a:extLst>
              <a:ext uri="{FF2B5EF4-FFF2-40B4-BE49-F238E27FC236}">
                <a16:creationId xmlns:a16="http://schemas.microsoft.com/office/drawing/2014/main" id="{225D64A3-1C51-6515-66F4-9E1BD3ECD762}"/>
              </a:ext>
            </a:extLst>
          </p:cNvPr>
          <p:cNvSpPr/>
          <p:nvPr/>
        </p:nvSpPr>
        <p:spPr>
          <a:xfrm rot="20818089">
            <a:off x="5094564" y="2655473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826D070C-0E0B-4106-9478-67B34B045904}"/>
              </a:ext>
            </a:extLst>
          </p:cNvPr>
          <p:cNvSpPr/>
          <p:nvPr/>
        </p:nvSpPr>
        <p:spPr>
          <a:xfrm rot="20679209">
            <a:off x="5149851" y="2909818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4 Points 11">
            <a:extLst>
              <a:ext uri="{FF2B5EF4-FFF2-40B4-BE49-F238E27FC236}">
                <a16:creationId xmlns:a16="http://schemas.microsoft.com/office/drawing/2014/main" id="{F22C8BB7-6CFB-D87F-CCCA-A055B73DF0DB}"/>
              </a:ext>
            </a:extLst>
          </p:cNvPr>
          <p:cNvSpPr/>
          <p:nvPr/>
        </p:nvSpPr>
        <p:spPr>
          <a:xfrm rot="1653217">
            <a:off x="5119933" y="3171669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4 Points 12">
            <a:extLst>
              <a:ext uri="{FF2B5EF4-FFF2-40B4-BE49-F238E27FC236}">
                <a16:creationId xmlns:a16="http://schemas.microsoft.com/office/drawing/2014/main" id="{0EDFDAEC-C763-03A1-D610-70C0AF634823}"/>
              </a:ext>
            </a:extLst>
          </p:cNvPr>
          <p:cNvSpPr/>
          <p:nvPr/>
        </p:nvSpPr>
        <p:spPr>
          <a:xfrm rot="912413">
            <a:off x="5037036" y="3386478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4 Points 13">
            <a:extLst>
              <a:ext uri="{FF2B5EF4-FFF2-40B4-BE49-F238E27FC236}">
                <a16:creationId xmlns:a16="http://schemas.microsoft.com/office/drawing/2014/main" id="{158F16E6-7EA0-E109-A3A3-2E301A9A6E1B}"/>
              </a:ext>
            </a:extLst>
          </p:cNvPr>
          <p:cNvSpPr/>
          <p:nvPr/>
        </p:nvSpPr>
        <p:spPr>
          <a:xfrm rot="20679209">
            <a:off x="5037234" y="3648774"/>
            <a:ext cx="457785" cy="294100"/>
          </a:xfrm>
          <a:prstGeom prst="star4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4 Points 14">
            <a:extLst>
              <a:ext uri="{FF2B5EF4-FFF2-40B4-BE49-F238E27FC236}">
                <a16:creationId xmlns:a16="http://schemas.microsoft.com/office/drawing/2014/main" id="{E53177D6-4E7E-EA6A-3609-656B3B0F25CB}"/>
              </a:ext>
            </a:extLst>
          </p:cNvPr>
          <p:cNvSpPr/>
          <p:nvPr/>
        </p:nvSpPr>
        <p:spPr>
          <a:xfrm rot="18649947">
            <a:off x="5185115" y="3856163"/>
            <a:ext cx="457785" cy="294100"/>
          </a:xfrm>
          <a:prstGeom prst="star4">
            <a:avLst>
              <a:gd name="adj" fmla="val 137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ar: 4 Points 15">
            <a:extLst>
              <a:ext uri="{FF2B5EF4-FFF2-40B4-BE49-F238E27FC236}">
                <a16:creationId xmlns:a16="http://schemas.microsoft.com/office/drawing/2014/main" id="{4CBFCA76-0436-BAF0-C83E-BD1D634D89C9}"/>
              </a:ext>
            </a:extLst>
          </p:cNvPr>
          <p:cNvSpPr/>
          <p:nvPr/>
        </p:nvSpPr>
        <p:spPr>
          <a:xfrm rot="19448048">
            <a:off x="5390887" y="4063044"/>
            <a:ext cx="457785" cy="294100"/>
          </a:xfrm>
          <a:prstGeom prst="star4">
            <a:avLst>
              <a:gd name="adj" fmla="val 137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4 Points 16">
            <a:extLst>
              <a:ext uri="{FF2B5EF4-FFF2-40B4-BE49-F238E27FC236}">
                <a16:creationId xmlns:a16="http://schemas.microsoft.com/office/drawing/2014/main" id="{F5153247-2DBB-9139-7F3D-589864354DF0}"/>
              </a:ext>
            </a:extLst>
          </p:cNvPr>
          <p:cNvSpPr/>
          <p:nvPr/>
        </p:nvSpPr>
        <p:spPr>
          <a:xfrm rot="20398733">
            <a:off x="5513756" y="4316318"/>
            <a:ext cx="457785" cy="294100"/>
          </a:xfrm>
          <a:prstGeom prst="star4">
            <a:avLst>
              <a:gd name="adj" fmla="val 1374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0B13FD-27BC-8723-FEFA-8506B4651A70}"/>
                  </a:ext>
                </a:extLst>
              </p:cNvPr>
              <p:cNvSpPr txBox="1"/>
              <p:nvPr/>
            </p:nvSpPr>
            <p:spPr>
              <a:xfrm>
                <a:off x="3748608" y="6105526"/>
                <a:ext cx="3988079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0B13FD-27BC-8723-FEFA-8506B4651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608" y="6105526"/>
                <a:ext cx="3988079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DF2925-34E7-88D7-1EDA-9D45B7BE79F6}"/>
                  </a:ext>
                </a:extLst>
              </p:cNvPr>
              <p:cNvSpPr txBox="1"/>
              <p:nvPr/>
            </p:nvSpPr>
            <p:spPr>
              <a:xfrm>
                <a:off x="9181911" y="5540499"/>
                <a:ext cx="2470673" cy="101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dirty="0"/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𝑱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𝑱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𝝏</m:t>
                                </m:r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9DF2925-34E7-88D7-1EDA-9D45B7BE79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911" y="5540499"/>
                <a:ext cx="2470673" cy="10138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23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</a:t>
            </a:r>
            <a:r>
              <a:rPr lang="ru-RU" sz="2800" dirty="0"/>
              <a:t>в машинном обучении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3CE01F-BF81-405B-2026-7BBC26E99705}"/>
              </a:ext>
            </a:extLst>
          </p:cNvPr>
          <p:cNvSpPr/>
          <p:nvPr/>
        </p:nvSpPr>
        <p:spPr>
          <a:xfrm>
            <a:off x="306805" y="965199"/>
            <a:ext cx="11291636" cy="2215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49F7F-EDB7-40FE-3B77-FBF2113CAD8F}"/>
                  </a:ext>
                </a:extLst>
              </p:cNvPr>
              <p:cNvSpPr txBox="1"/>
              <p:nvPr/>
            </p:nvSpPr>
            <p:spPr>
              <a:xfrm>
                <a:off x="6692565" y="4240457"/>
                <a:ext cx="4451685" cy="1374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Repeat until convergence {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f>
                      <m:fPr>
                        <m:ctrlP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)</a:t>
                </a:r>
              </a:p>
              <a:p>
                <a:r>
                  <a:rPr lang="en-US" b="1" dirty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849F7F-EDB7-40FE-3B77-FBF2113CA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565" y="4240457"/>
                <a:ext cx="4451685" cy="1374159"/>
              </a:xfrm>
              <a:prstGeom prst="rect">
                <a:avLst/>
              </a:prstGeom>
              <a:blipFill>
                <a:blip r:embed="rId3"/>
                <a:stretch>
                  <a:fillRect l="-1233" t="-2667" b="-6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147EE5-F9B5-DD8A-1371-3BF4C0C4F4F0}"/>
                  </a:ext>
                </a:extLst>
              </p:cNvPr>
              <p:cNvSpPr txBox="1"/>
              <p:nvPr/>
            </p:nvSpPr>
            <p:spPr>
              <a:xfrm>
                <a:off x="2987452" y="1146904"/>
                <a:ext cx="2965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>
                    <a:solidFill>
                      <a:schemeClr val="bg1"/>
                    </a:solidFill>
                  </a:rPr>
                  <a:t> 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8147EE5-F9B5-DD8A-1371-3BF4C0C4F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452" y="1146904"/>
                <a:ext cx="296517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796BAB1-7C76-1A88-EF6F-57F34B15B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971" y="3181149"/>
            <a:ext cx="4400685" cy="3492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9DD67-ED50-91EC-6608-F022BEBEDE89}"/>
              </a:ext>
            </a:extLst>
          </p:cNvPr>
          <p:cNvSpPr txBox="1"/>
          <p:nvPr/>
        </p:nvSpPr>
        <p:spPr>
          <a:xfrm>
            <a:off x="406971" y="2403672"/>
            <a:ext cx="218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ru-RU" sz="1800" b="1" dirty="0"/>
              <a:t>ункция потерь</a:t>
            </a:r>
            <a:r>
              <a:rPr lang="en-US" sz="1800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C762C2-3ABC-9E4E-5641-E6E0581DF715}"/>
                  </a:ext>
                </a:extLst>
              </p:cNvPr>
              <p:cNvSpPr txBox="1"/>
              <p:nvPr/>
            </p:nvSpPr>
            <p:spPr>
              <a:xfrm>
                <a:off x="2318420" y="1976531"/>
                <a:ext cx="5095036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4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b="1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C762C2-3ABC-9E4E-5641-E6E0581DF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420" y="1976531"/>
                <a:ext cx="5095036" cy="10988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FFCF8A5-B807-10D7-7969-B908087C4B6C}"/>
              </a:ext>
            </a:extLst>
          </p:cNvPr>
          <p:cNvSpPr txBox="1"/>
          <p:nvPr/>
        </p:nvSpPr>
        <p:spPr>
          <a:xfrm>
            <a:off x="346203" y="1146904"/>
            <a:ext cx="2307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en-US" b="1" dirty="0" err="1"/>
              <a:t>ункция</a:t>
            </a:r>
            <a:r>
              <a:rPr lang="en-US" b="1" dirty="0"/>
              <a:t> </a:t>
            </a:r>
            <a:r>
              <a:rPr lang="en-US" b="1" dirty="0" err="1"/>
              <a:t>гипотезы</a:t>
            </a:r>
            <a:r>
              <a:rPr lang="ru-RU" b="1" dirty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98035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</a:t>
            </a:r>
            <a:r>
              <a:rPr lang="ru-RU" sz="2800" dirty="0"/>
              <a:t>в машинном обучении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3446E-1B2A-A70E-32BD-2A417D209903}"/>
                  </a:ext>
                </a:extLst>
              </p:cNvPr>
              <p:cNvSpPr txBox="1"/>
              <p:nvPr/>
            </p:nvSpPr>
            <p:spPr>
              <a:xfrm>
                <a:off x="177800" y="930799"/>
                <a:ext cx="7073900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2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b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1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p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13446E-1B2A-A70E-32BD-2A417D209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00" y="930799"/>
                <a:ext cx="7073900" cy="932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C8C0A-7E88-5371-D017-6AFCA3379DC9}"/>
                  </a:ext>
                </a:extLst>
              </p:cNvPr>
              <p:cNvSpPr txBox="1"/>
              <p:nvPr/>
            </p:nvSpPr>
            <p:spPr>
              <a:xfrm>
                <a:off x="0" y="1966090"/>
                <a:ext cx="515620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j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den>
                      </m:f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ru-RU" sz="1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2CC8C0A-7E88-5371-D017-6AFCA3379D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66090"/>
                <a:ext cx="5156200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3DF25B-8E5A-B025-B562-4E75769EB555}"/>
                  </a:ext>
                </a:extLst>
              </p:cNvPr>
              <p:cNvSpPr txBox="1"/>
              <p:nvPr/>
            </p:nvSpPr>
            <p:spPr>
              <a:xfrm>
                <a:off x="234950" y="2814656"/>
                <a:ext cx="5156200" cy="530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ru-RU" sz="1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73DF25B-8E5A-B025-B562-4E75769E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50" y="2814656"/>
                <a:ext cx="5156200" cy="530017"/>
              </a:xfrm>
              <a:prstGeom prst="rect">
                <a:avLst/>
              </a:prstGeom>
              <a:blipFill>
                <a:blip r:embed="rId5"/>
                <a:stretch>
                  <a:fillRect l="-355" t="-70115" b="-112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1502106-E180-7382-6278-2235022735C9}"/>
              </a:ext>
            </a:extLst>
          </p:cNvPr>
          <p:cNvSpPr/>
          <p:nvPr/>
        </p:nvSpPr>
        <p:spPr>
          <a:xfrm>
            <a:off x="88900" y="3663222"/>
            <a:ext cx="11291636" cy="26607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BA1B3B-096F-8993-5DA8-C713A0EF044F}"/>
                  </a:ext>
                </a:extLst>
              </p:cNvPr>
              <p:cNvSpPr txBox="1"/>
              <p:nvPr/>
            </p:nvSpPr>
            <p:spPr>
              <a:xfrm>
                <a:off x="308142" y="3663222"/>
                <a:ext cx="9077158" cy="2634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/>
                  <a:t>Repeat until convergence {</a:t>
                </a:r>
              </a:p>
              <a:p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r>
                  <a:rPr lang="en-US" sz="2000" dirty="0"/>
                  <a:t>}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CBA1B3B-096F-8993-5DA8-C713A0EF0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42" y="3663222"/>
                <a:ext cx="9077158" cy="2634696"/>
              </a:xfrm>
              <a:prstGeom prst="rect">
                <a:avLst/>
              </a:prstGeom>
              <a:blipFill>
                <a:blip r:embed="rId6"/>
                <a:stretch>
                  <a:fillRect l="-739" t="-1389" b="-3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482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Линейная регрессия с одной переменной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5F921D9C-6473-14E7-825E-A3A41B911496}"/>
              </a:ext>
            </a:extLst>
          </p:cNvPr>
          <p:cNvGraphicFramePr>
            <a:graphicFrameLocks noGrp="1"/>
          </p:cNvGraphicFramePr>
          <p:nvPr/>
        </p:nvGraphicFramePr>
        <p:xfrm>
          <a:off x="3194611" y="1923433"/>
          <a:ext cx="6088286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4143">
                  <a:extLst>
                    <a:ext uri="{9D8B030D-6E8A-4147-A177-3AD203B41FA5}">
                      <a16:colId xmlns:a16="http://schemas.microsoft.com/office/drawing/2014/main" val="598537870"/>
                    </a:ext>
                  </a:extLst>
                </a:gridCol>
                <a:gridCol w="3044143">
                  <a:extLst>
                    <a:ext uri="{9D8B030D-6E8A-4147-A177-3AD203B41FA5}">
                      <a16:colId xmlns:a16="http://schemas.microsoft.com/office/drawing/2014/main" val="3545920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dirty="0"/>
                        <a:t>Площадь квадрата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FFC000"/>
                          </a:solidFill>
                        </a:rPr>
                        <a:t>(X)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/>
                        <a:t>Стоимость квартиры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(Y)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21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5651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85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315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65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159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3393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CE7DD0-EBD0-081E-9DF1-BC9B265B56DD}"/>
                  </a:ext>
                </a:extLst>
              </p:cNvPr>
              <p:cNvSpPr txBox="1"/>
              <p:nvPr/>
            </p:nvSpPr>
            <p:spPr>
              <a:xfrm>
                <a:off x="4554964" y="4698434"/>
                <a:ext cx="2965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CE7DD0-EBD0-081E-9DF1-BC9B265B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964" y="4698434"/>
                <a:ext cx="296517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529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/>
              <a:t>Регрессия</a:t>
            </a:r>
            <a:r>
              <a:rPr lang="en-US" sz="2800" dirty="0"/>
              <a:t> (Regression)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CE7DD0-EBD0-081E-9DF1-BC9B265B56DD}"/>
                  </a:ext>
                </a:extLst>
              </p:cNvPr>
              <p:cNvSpPr txBox="1"/>
              <p:nvPr/>
            </p:nvSpPr>
            <p:spPr>
              <a:xfrm>
                <a:off x="486599" y="1565361"/>
                <a:ext cx="29651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6CE7DD0-EBD0-081E-9DF1-BC9B265B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99" y="1565361"/>
                <a:ext cx="296517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186D801-BA95-EC2B-82A1-2D129596B5B9}"/>
              </a:ext>
            </a:extLst>
          </p:cNvPr>
          <p:cNvSpPr txBox="1"/>
          <p:nvPr/>
        </p:nvSpPr>
        <p:spPr>
          <a:xfrm>
            <a:off x="287829" y="977724"/>
            <a:ext cx="616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Линейная регрессия с одной переменной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6BA22-5718-7D30-BCDB-C1C5F2494E38}"/>
              </a:ext>
            </a:extLst>
          </p:cNvPr>
          <p:cNvSpPr txBox="1"/>
          <p:nvPr/>
        </p:nvSpPr>
        <p:spPr>
          <a:xfrm>
            <a:off x="287829" y="2415826"/>
            <a:ext cx="616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Линейная регрессия с многими переменными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D3F09-6FED-A154-FA9E-709EA0697434}"/>
                  </a:ext>
                </a:extLst>
              </p:cNvPr>
              <p:cNvSpPr txBox="1"/>
              <p:nvPr/>
            </p:nvSpPr>
            <p:spPr>
              <a:xfrm>
                <a:off x="442186" y="3204736"/>
                <a:ext cx="61867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7D3F09-6FED-A154-FA9E-709EA06974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6" y="3204736"/>
                <a:ext cx="618675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79565-90BB-5EE8-B89A-D1621496B730}"/>
                  </a:ext>
                </a:extLst>
              </p:cNvPr>
              <p:cNvSpPr txBox="1"/>
              <p:nvPr/>
            </p:nvSpPr>
            <p:spPr>
              <a:xfrm>
                <a:off x="323850" y="4055201"/>
                <a:ext cx="616180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1800" dirty="0"/>
                  <a:t>Линейная регрессия с многими переменными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b="1" dirty="0">
                    <a:solidFill>
                      <a:srgbClr val="FF0000"/>
                    </a:solidFill>
                  </a:rPr>
                  <a:t> = 1</a:t>
                </a:r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179565-90BB-5EE8-B89A-D1621496B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850" y="4055201"/>
                <a:ext cx="6161808" cy="369332"/>
              </a:xfrm>
              <a:prstGeom prst="rect">
                <a:avLst/>
              </a:prstGeom>
              <a:blipFill>
                <a:blip r:embed="rId5"/>
                <a:stretch>
                  <a:fillRect l="-7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3E7DDB-195E-8250-B3D8-B963109A12C9}"/>
                  </a:ext>
                </a:extLst>
              </p:cNvPr>
              <p:cNvSpPr txBox="1"/>
              <p:nvPr/>
            </p:nvSpPr>
            <p:spPr>
              <a:xfrm>
                <a:off x="442186" y="4628667"/>
                <a:ext cx="65911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sub>
                    </m:sSub>
                    <m:d>
                      <m:d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sSub>
                      <m:sSub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3E7DDB-195E-8250-B3D8-B963109A1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86" y="4628667"/>
                <a:ext cx="65911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8E23C7-D682-202E-8464-F6616628B295}"/>
                  </a:ext>
                </a:extLst>
              </p:cNvPr>
              <p:cNvSpPr txBox="1"/>
              <p:nvPr/>
            </p:nvSpPr>
            <p:spPr>
              <a:xfrm>
                <a:off x="683832" y="5612350"/>
                <a:ext cx="1285352" cy="1039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</a:rPr>
                                <m:t> = 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8E23C7-D682-202E-8464-F6616628B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32" y="5612350"/>
                <a:ext cx="1285352" cy="10397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E784DE-2736-09EF-D93D-3D0C959C57B9}"/>
                  </a:ext>
                </a:extLst>
              </p:cNvPr>
              <p:cNvSpPr txBox="1"/>
              <p:nvPr/>
            </p:nvSpPr>
            <p:spPr>
              <a:xfrm>
                <a:off x="2865738" y="5578303"/>
                <a:ext cx="922945" cy="1073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7E784DE-2736-09EF-D93D-3D0C959C5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738" y="5578303"/>
                <a:ext cx="922945" cy="10737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Right 14">
            <a:extLst>
              <a:ext uri="{FF2B5EF4-FFF2-40B4-BE49-F238E27FC236}">
                <a16:creationId xmlns:a16="http://schemas.microsoft.com/office/drawing/2014/main" id="{DF4E1804-518B-DF75-289D-83FE4DCBC9EC}"/>
              </a:ext>
            </a:extLst>
          </p:cNvPr>
          <p:cNvSpPr/>
          <p:nvPr/>
        </p:nvSpPr>
        <p:spPr>
          <a:xfrm>
            <a:off x="4181302" y="5897880"/>
            <a:ext cx="1359131" cy="39069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C9783B-B6AB-FEC5-EC1F-FD4F1E643DCE}"/>
                  </a:ext>
                </a:extLst>
              </p:cNvPr>
              <p:cNvSpPr txBox="1"/>
              <p:nvPr/>
            </p:nvSpPr>
            <p:spPr>
              <a:xfrm>
                <a:off x="8688096" y="5897880"/>
                <a:ext cx="2497974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C9783B-B6AB-FEC5-EC1F-FD4F1E643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8096" y="5897880"/>
                <a:ext cx="2497974" cy="37427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AE95D5-B62C-58F1-786B-FEAC33272F40}"/>
                  </a:ext>
                </a:extLst>
              </p:cNvPr>
              <p:cNvSpPr txBox="1"/>
              <p:nvPr/>
            </p:nvSpPr>
            <p:spPr>
              <a:xfrm>
                <a:off x="5996047" y="5908563"/>
                <a:ext cx="223643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4AE95D5-B62C-58F1-786B-FEAC33272F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047" y="5908563"/>
                <a:ext cx="223643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6463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AD2639-1F97-A131-3D61-1F025E8CBAC5}"/>
                  </a:ext>
                </a:extLst>
              </p:cNvPr>
              <p:cNvSpPr txBox="1"/>
              <p:nvPr/>
            </p:nvSpPr>
            <p:spPr>
              <a:xfrm>
                <a:off x="141316" y="1461871"/>
                <a:ext cx="7082444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AD2639-1F97-A131-3D61-1F025E8CB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16" y="1461871"/>
                <a:ext cx="7082444" cy="468205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BB5BA5A-DC70-5DE6-A028-7FF66532BA0C}"/>
              </a:ext>
            </a:extLst>
          </p:cNvPr>
          <p:cNvSpPr txBox="1"/>
          <p:nvPr/>
        </p:nvSpPr>
        <p:spPr>
          <a:xfrm>
            <a:off x="141316" y="1020503"/>
            <a:ext cx="2307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en-US" b="1" dirty="0" err="1"/>
              <a:t>ункция</a:t>
            </a:r>
            <a:r>
              <a:rPr lang="en-US" b="1" dirty="0"/>
              <a:t> </a:t>
            </a:r>
            <a:r>
              <a:rPr lang="en-US" b="1" dirty="0" err="1"/>
              <a:t>гипотезы</a:t>
            </a:r>
            <a:r>
              <a:rPr lang="ru-RU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489AB-D26F-BFAD-9AB4-BCAFA5CD66D0}"/>
                  </a:ext>
                </a:extLst>
              </p:cNvPr>
              <p:cNvSpPr txBox="1"/>
              <p:nvPr/>
            </p:nvSpPr>
            <p:spPr>
              <a:xfrm>
                <a:off x="381247" y="2881780"/>
                <a:ext cx="250472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489AB-D26F-BFAD-9AB4-BCAFA5CD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7" y="2881780"/>
                <a:ext cx="2504724" cy="385555"/>
              </a:xfrm>
              <a:prstGeom prst="rect">
                <a:avLst/>
              </a:prstGeom>
              <a:blipFill>
                <a:blip r:embed="rId4"/>
                <a:stretch>
                  <a:fillRect l="-2683" r="-3902" b="-30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82D1F0A-D8F9-372A-F8A4-644BD586CBCE}"/>
              </a:ext>
            </a:extLst>
          </p:cNvPr>
          <p:cNvSpPr txBox="1"/>
          <p:nvPr/>
        </p:nvSpPr>
        <p:spPr>
          <a:xfrm>
            <a:off x="221996" y="2246579"/>
            <a:ext cx="240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</a:t>
            </a:r>
            <a:r>
              <a:rPr lang="en-US" b="1" dirty="0" err="1"/>
              <a:t>араметры</a:t>
            </a:r>
            <a:r>
              <a:rPr lang="en-US" b="1" dirty="0"/>
              <a:t> </a:t>
            </a:r>
            <a:r>
              <a:rPr lang="en-US" b="1" dirty="0" err="1"/>
              <a:t>модели</a:t>
            </a:r>
            <a:r>
              <a:rPr lang="ru-RU" b="1" dirty="0"/>
              <a:t>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51149-48F5-00A1-0FCC-0A4F76DED080}"/>
              </a:ext>
            </a:extLst>
          </p:cNvPr>
          <p:cNvSpPr txBox="1"/>
          <p:nvPr/>
        </p:nvSpPr>
        <p:spPr>
          <a:xfrm>
            <a:off x="262851" y="3472811"/>
            <a:ext cx="218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ru-RU" sz="1800" b="1" dirty="0"/>
              <a:t>ункция потерь</a:t>
            </a:r>
            <a:r>
              <a:rPr lang="en-US" sz="1800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63BB67-EAB5-B835-FE96-465A6FA51BAE}"/>
                  </a:ext>
                </a:extLst>
              </p:cNvPr>
              <p:cNvSpPr txBox="1"/>
              <p:nvPr/>
            </p:nvSpPr>
            <p:spPr>
              <a:xfrm>
                <a:off x="0" y="3829034"/>
                <a:ext cx="6809260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 )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63BB67-EAB5-B835-FE96-465A6FA51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829034"/>
                <a:ext cx="6809260" cy="1098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3DFAC50-C72D-20B5-4E63-85763D8E6B24}"/>
                  </a:ext>
                </a:extLst>
              </p:cNvPr>
              <p:cNvSpPr/>
              <p:nvPr/>
            </p:nvSpPr>
            <p:spPr>
              <a:xfrm>
                <a:off x="453044" y="5213180"/>
                <a:ext cx="11334403" cy="15575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/>
                  <a:t>Repeat until convergence {</a:t>
                </a:r>
              </a:p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den>
                    </m:f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𝑱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1800" b="1" dirty="0"/>
                  <a:t>)</a:t>
                </a:r>
              </a:p>
              <a:p>
                <a:r>
                  <a:rPr lang="en-US" b="1" dirty="0"/>
                  <a:t>}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3DFAC50-C72D-20B5-4E63-85763D8E6B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044" y="5213180"/>
                <a:ext cx="11334403" cy="1557536"/>
              </a:xfrm>
              <a:prstGeom prst="rect">
                <a:avLst/>
              </a:prstGeom>
              <a:blipFill>
                <a:blip r:embed="rId6"/>
                <a:stretch>
                  <a:fillRect l="-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4F26A2-5B63-AD60-8982-6EE380153BC1}"/>
                  </a:ext>
                </a:extLst>
              </p:cNvPr>
              <p:cNvSpPr txBox="1"/>
              <p:nvPr/>
            </p:nvSpPr>
            <p:spPr>
              <a:xfrm>
                <a:off x="7382742" y="5619817"/>
                <a:ext cx="4117917" cy="847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den>
                      </m:f>
                      <m:r>
                        <a:rPr lang="en-US" sz="1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sub>
                          </m:sSub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  <m:r>
                            <a:rPr lang="ru-RU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).</m:t>
                          </m:r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  <m:sup/>
                          </m:sSup>
                        </m:e>
                      </m:nary>
                    </m:oMath>
                  </m:oMathPara>
                </a14:m>
                <a:endParaRPr lang="en-US" sz="1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74F26A2-5B63-AD60-8982-6EE380153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742" y="5619817"/>
                <a:ext cx="4117917" cy="847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703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7998" y="1333773"/>
            <a:ext cx="10159947" cy="1269835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sp>
        <p:nvSpPr>
          <p:cNvPr id="3" name="Shape 1"/>
          <p:cNvSpPr/>
          <p:nvPr/>
        </p:nvSpPr>
        <p:spPr>
          <a:xfrm>
            <a:off x="507998" y="1333773"/>
            <a:ext cx="10159947" cy="50793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412" y="1297799"/>
            <a:ext cx="234391" cy="2881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8313" y="1319275"/>
            <a:ext cx="9797364" cy="575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  <a:cs typeface="Styrene A LC Medium" pitchFamily="34" charset="-120"/>
              </a:rPr>
              <a:t>Том Митчелл (</a:t>
            </a:r>
            <a:r>
              <a:rPr lang="ru-RU" sz="1600" kern="0" spc="-64" dirty="0" err="1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  <a:cs typeface="Styrene A LC Medium" pitchFamily="34" charset="-120"/>
              </a:rPr>
              <a:t>Tom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  <a:cs typeface="Styrene A LC Medium" pitchFamily="34" charset="-120"/>
              </a:rPr>
              <a:t> </a:t>
            </a:r>
            <a:r>
              <a:rPr lang="ru-RU" sz="1600" kern="0" spc="-64" dirty="0" err="1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  <a:cs typeface="Styrene A LC Medium" pitchFamily="34" charset="-120"/>
              </a:rPr>
              <a:t>Mitchell</a:t>
            </a:r>
            <a:r>
              <a:rPr lang="en-US" sz="1600" kern="0" spc="-64" dirty="0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  <a:cs typeface="Styrene A LC Medium" pitchFamily="34" charset="-120"/>
              </a:rPr>
              <a:t>,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  <a:cs typeface="Styrene A LC Medium" pitchFamily="34" charset="-120"/>
              </a:rPr>
              <a:t>1998)</a:t>
            </a: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Компьютерная программа обучается с использованием опыта E относительно задачи </a:t>
            </a:r>
            <a:r>
              <a:rPr lang="ru-RU" sz="1600" kern="0" spc="-64" dirty="0" err="1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T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               и меры успеха P, если качество ее работы в задаче T, измеряемое мерой успеха P, улучшается с накоплением опыта E.</a:t>
            </a:r>
          </a:p>
        </p:txBody>
      </p:sp>
      <p:sp>
        <p:nvSpPr>
          <p:cNvPr id="6" name="Shape 3"/>
          <p:cNvSpPr/>
          <p:nvPr/>
        </p:nvSpPr>
        <p:spPr>
          <a:xfrm>
            <a:off x="507998" y="2095674"/>
            <a:ext cx="10159947" cy="507934"/>
          </a:xfrm>
          <a:prstGeom prst="rect">
            <a:avLst/>
          </a:prstGeom>
          <a:noFill/>
          <a:ln/>
        </p:spPr>
        <p:txBody>
          <a:bodyPr/>
          <a:lstStyle/>
          <a:p>
            <a:endParaRPr lang="en-RU" sz="900"/>
          </a:p>
        </p:txBody>
      </p:sp>
      <p:pic>
        <p:nvPicPr>
          <p:cNvPr id="9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426" y="1333773"/>
            <a:ext cx="5762799" cy="5577230"/>
          </a:xfrm>
          <a:prstGeom prst="rect">
            <a:avLst/>
          </a:prstGeom>
        </p:spPr>
      </p:pic>
      <p:sp>
        <p:nvSpPr>
          <p:cNvPr id="11" name="Text 1">
            <a:extLst>
              <a:ext uri="{FF2B5EF4-FFF2-40B4-BE49-F238E27FC236}">
                <a16:creationId xmlns:a16="http://schemas.microsoft.com/office/drawing/2014/main" id="{B4988053-9BBE-4EAD-BCD1-40ACDC505B26}"/>
              </a:ext>
            </a:extLst>
          </p:cNvPr>
          <p:cNvSpPr/>
          <p:nvPr/>
        </p:nvSpPr>
        <p:spPr>
          <a:xfrm>
            <a:off x="507998" y="508380"/>
            <a:ext cx="10979773" cy="812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99"/>
              </a:lnSpc>
            </a:pPr>
            <a:r>
              <a:rPr lang="ru-RU" sz="2400" kern="0" spc="24" dirty="0">
                <a:solidFill>
                  <a:srgbClr val="000000">
                    <a:alpha val="100000"/>
                  </a:srgbClr>
                </a:solidFill>
                <a:latin typeface="CoFo Kak Black" pitchFamily="34" charset="0"/>
                <a:ea typeface="CoFo Kak Black" pitchFamily="34" charset="-122"/>
                <a:cs typeface="CoFo Kak Black" pitchFamily="34" charset="-120"/>
              </a:rPr>
              <a:t>История машинного обучения</a:t>
            </a: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1D7B25B5-8512-4A5F-9F5C-C54C8EDB5D33}"/>
              </a:ext>
            </a:extLst>
          </p:cNvPr>
          <p:cNvSpPr/>
          <p:nvPr/>
        </p:nvSpPr>
        <p:spPr>
          <a:xfrm>
            <a:off x="938313" y="2970447"/>
            <a:ext cx="5392565" cy="1440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  <a:cs typeface="Styrene A LC Medium" pitchFamily="34" charset="-120"/>
              </a:rPr>
              <a:t>Шашки</a:t>
            </a:r>
            <a:endParaRPr lang="en-US" sz="1600" kern="0" spc="-64" dirty="0">
              <a:solidFill>
                <a:srgbClr val="000000">
                  <a:alpha val="100000"/>
                </a:srgbClr>
              </a:solidFill>
              <a:latin typeface="Styrene A Web Black" pitchFamily="2" charset="-52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endParaRPr lang="en-US" sz="1600" kern="0" spc="-64" dirty="0">
              <a:solidFill>
                <a:srgbClr val="000000">
                  <a:alpha val="100000"/>
                </a:srgbClr>
              </a:solidFill>
              <a:latin typeface="Styrene A Web Black" pitchFamily="2" charset="-52"/>
              <a:ea typeface="Styrene A LC Medium" pitchFamily="34" charset="-122"/>
              <a:cs typeface="Styrene A LC Medium" pitchFamily="34" charset="-120"/>
            </a:endParaRP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</a:rPr>
              <a:t>Задача T: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Игра в шашки</a:t>
            </a: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</a:rPr>
              <a:t>Опыт E: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Опыт включает в себя историю игры</a:t>
            </a:r>
          </a:p>
          <a:p>
            <a:pPr>
              <a:lnSpc>
                <a:spcPts val="2000"/>
              </a:lnSpc>
            </a:pP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Web Black" pitchFamily="2" charset="-52"/>
                <a:ea typeface="Styrene A LC Medium" pitchFamily="34" charset="-122"/>
              </a:rPr>
              <a:t>Мера успеха P: </a:t>
            </a:r>
            <a:r>
              <a:rPr lang="ru-RU" sz="1600" kern="0" spc="-64" dirty="0">
                <a:solidFill>
                  <a:srgbClr val="000000">
                    <a:alpha val="100000"/>
                  </a:srgbClr>
                </a:solidFill>
                <a:latin typeface="Styrene A LC Medium" pitchFamily="34" charset="0"/>
                <a:ea typeface="Styrene A LC Medium" pitchFamily="34" charset="-122"/>
                <a:cs typeface="Styrene A LC Medium" pitchFamily="34" charset="-120"/>
              </a:rPr>
              <a:t>Мерой успеха</a:t>
            </a: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D5D94D48-2B4F-42CF-8E21-725BBDED5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54" y="4357703"/>
            <a:ext cx="3033189" cy="223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AD2639-1F97-A131-3D61-1F025E8CBAC5}"/>
                  </a:ext>
                </a:extLst>
              </p:cNvPr>
              <p:cNvSpPr txBox="1"/>
              <p:nvPr/>
            </p:nvSpPr>
            <p:spPr>
              <a:xfrm>
                <a:off x="141316" y="1461871"/>
                <a:ext cx="7082444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FF0000"/>
                          </a:solidFill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3AD2639-1F97-A131-3D61-1F025E8CB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16" y="1461871"/>
                <a:ext cx="7082444" cy="468205"/>
              </a:xfrm>
              <a:prstGeom prst="rect">
                <a:avLst/>
              </a:prstGeom>
              <a:blipFill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BB5BA5A-DC70-5DE6-A028-7FF66532BA0C}"/>
              </a:ext>
            </a:extLst>
          </p:cNvPr>
          <p:cNvSpPr txBox="1"/>
          <p:nvPr/>
        </p:nvSpPr>
        <p:spPr>
          <a:xfrm>
            <a:off x="141316" y="1020503"/>
            <a:ext cx="23077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en-US" b="1" dirty="0" err="1"/>
              <a:t>ункция</a:t>
            </a:r>
            <a:r>
              <a:rPr lang="en-US" b="1" dirty="0"/>
              <a:t> </a:t>
            </a:r>
            <a:r>
              <a:rPr lang="en-US" b="1" dirty="0" err="1"/>
              <a:t>гипотезы</a:t>
            </a:r>
            <a:r>
              <a:rPr lang="ru-RU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489AB-D26F-BFAD-9AB4-BCAFA5CD66D0}"/>
                  </a:ext>
                </a:extLst>
              </p:cNvPr>
              <p:cNvSpPr txBox="1"/>
              <p:nvPr/>
            </p:nvSpPr>
            <p:spPr>
              <a:xfrm>
                <a:off x="381247" y="2881780"/>
                <a:ext cx="250472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2489AB-D26F-BFAD-9AB4-BCAFA5CD6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247" y="2881780"/>
                <a:ext cx="2504724" cy="385555"/>
              </a:xfrm>
              <a:prstGeom prst="rect">
                <a:avLst/>
              </a:prstGeom>
              <a:blipFill>
                <a:blip r:embed="rId4"/>
                <a:stretch>
                  <a:fillRect l="-2683" r="-3902" b="-30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82D1F0A-D8F9-372A-F8A4-644BD586CBCE}"/>
              </a:ext>
            </a:extLst>
          </p:cNvPr>
          <p:cNvSpPr txBox="1"/>
          <p:nvPr/>
        </p:nvSpPr>
        <p:spPr>
          <a:xfrm>
            <a:off x="221996" y="2246579"/>
            <a:ext cx="2400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</a:t>
            </a:r>
            <a:r>
              <a:rPr lang="en-US" b="1" dirty="0" err="1"/>
              <a:t>араметры</a:t>
            </a:r>
            <a:r>
              <a:rPr lang="en-US" b="1" dirty="0"/>
              <a:t> </a:t>
            </a:r>
            <a:r>
              <a:rPr lang="en-US" b="1" dirty="0" err="1"/>
              <a:t>модели</a:t>
            </a:r>
            <a:r>
              <a:rPr lang="ru-RU" b="1" dirty="0"/>
              <a:t>: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51149-48F5-00A1-0FCC-0A4F76DED080}"/>
              </a:ext>
            </a:extLst>
          </p:cNvPr>
          <p:cNvSpPr txBox="1"/>
          <p:nvPr/>
        </p:nvSpPr>
        <p:spPr>
          <a:xfrm>
            <a:off x="262851" y="3472811"/>
            <a:ext cx="2186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Ф</a:t>
            </a:r>
            <a:r>
              <a:rPr lang="ru-RU" sz="1800" b="1" dirty="0"/>
              <a:t>ункция потерь</a:t>
            </a:r>
            <a:r>
              <a:rPr lang="en-US" sz="1800" b="1" dirty="0"/>
              <a:t>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63BB67-EAB5-B835-FE96-465A6FA51BAE}"/>
                  </a:ext>
                </a:extLst>
              </p:cNvPr>
              <p:cNvSpPr txBox="1"/>
              <p:nvPr/>
            </p:nvSpPr>
            <p:spPr>
              <a:xfrm>
                <a:off x="-314632" y="3986948"/>
                <a:ext cx="6809260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63BB67-EAB5-B835-FE96-465A6FA51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4632" y="3986948"/>
                <a:ext cx="6809260" cy="1098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33DFAC50-C72D-20B5-4E63-85763D8E6B24}"/>
              </a:ext>
            </a:extLst>
          </p:cNvPr>
          <p:cNvSpPr/>
          <p:nvPr/>
        </p:nvSpPr>
        <p:spPr>
          <a:xfrm>
            <a:off x="453044" y="5213180"/>
            <a:ext cx="11334403" cy="155753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4A6199-85EC-1185-2642-0570950340B6}"/>
                  </a:ext>
                </a:extLst>
              </p:cNvPr>
              <p:cNvSpPr txBox="1"/>
              <p:nvPr/>
            </p:nvSpPr>
            <p:spPr>
              <a:xfrm>
                <a:off x="262851" y="5451548"/>
                <a:ext cx="10975125" cy="10988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) )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  <m:sup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4A6199-85EC-1185-2642-05709503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51" y="5451548"/>
                <a:ext cx="10975125" cy="10988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39340-71FE-263C-7F2D-DF32FD2B6879}"/>
                  </a:ext>
                </a:extLst>
              </p:cNvPr>
              <p:cNvSpPr txBox="1"/>
              <p:nvPr/>
            </p:nvSpPr>
            <p:spPr>
              <a:xfrm>
                <a:off x="8658599" y="1508838"/>
                <a:ext cx="2497974" cy="6512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39340-71FE-263C-7F2D-DF32FD2B6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599" y="1508838"/>
                <a:ext cx="2497974" cy="6512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69766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4A6199-85EC-1185-2642-0570950340B6}"/>
                  </a:ext>
                </a:extLst>
              </p:cNvPr>
              <p:cNvSpPr txBox="1"/>
              <p:nvPr/>
            </p:nvSpPr>
            <p:spPr>
              <a:xfrm>
                <a:off x="2879540" y="1174622"/>
                <a:ext cx="5957736" cy="6258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𝑱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𝒏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p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  <m:sup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</m:e>
                    </m:nary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lim>
                        </m:limLow>
                      </m:fName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𝑱</m:t>
                        </m:r>
                      </m:e>
                    </m:func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4A6199-85EC-1185-2642-057095034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9540" y="1174622"/>
                <a:ext cx="5957736" cy="625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B39CA-23BB-F632-6EF7-93F5F1E50357}"/>
                  </a:ext>
                </a:extLst>
              </p:cNvPr>
              <p:cNvSpPr txBox="1"/>
              <p:nvPr/>
            </p:nvSpPr>
            <p:spPr>
              <a:xfrm>
                <a:off x="-276245" y="2809928"/>
                <a:ext cx="9113521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 </m:t>
                                  </m:r>
                                </m:e>
                                <m:sup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f>
                            <m:fPr>
                              <m:ctrlPr>
                                <a:rPr lang="en-US" sz="1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6B39CA-23BB-F632-6EF7-93F5F1E50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6245" y="2809928"/>
                <a:ext cx="9113521" cy="8485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38CA96-1045-C549-4EF8-16CE1D24AE29}"/>
                  </a:ext>
                </a:extLst>
              </p:cNvPr>
              <p:cNvSpPr txBox="1"/>
              <p:nvPr/>
            </p:nvSpPr>
            <p:spPr>
              <a:xfrm>
                <a:off x="223355" y="4667989"/>
                <a:ext cx="6162040" cy="818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800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f>
                      <m:f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num>
                      <m:den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800" b="1" dirty="0"/>
                  <a:t> , …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≔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𝛂</m:t>
                    </m:r>
                    <m:f>
                      <m:f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num>
                      <m:den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den>
                    </m:f>
                  </m:oMath>
                </a14:m>
                <a:endParaRPr lang="en-US" b="1" dirty="0"/>
              </a:p>
              <a:p>
                <a:endParaRPr lang="en-US" sz="18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38CA96-1045-C549-4EF8-16CE1D24A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55" y="4667989"/>
                <a:ext cx="6162040" cy="81810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2440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Cost Function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1FBD9E-3E4B-718A-6CAA-DB8DBA115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439" y="1889538"/>
            <a:ext cx="7890638" cy="42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4432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Стохастический градиентный спуск</a:t>
            </a:r>
            <a:r>
              <a:rPr lang="en-US" sz="2800" dirty="0"/>
              <a:t> (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Stochastic g</a:t>
            </a:r>
            <a:r>
              <a:rPr lang="en-US" sz="2800" dirty="0"/>
              <a:t>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9641A-A442-B864-579D-F7CBFAE7986F}"/>
                  </a:ext>
                </a:extLst>
              </p:cNvPr>
              <p:cNvSpPr txBox="1"/>
              <p:nvPr/>
            </p:nvSpPr>
            <p:spPr>
              <a:xfrm>
                <a:off x="2089356" y="1754283"/>
                <a:ext cx="6164824" cy="847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sub>
                              </m:s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p>
                                <m:sSup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F9641A-A442-B864-579D-F7CBFAE79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356" y="1754283"/>
                <a:ext cx="6164824" cy="847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CC22305-E29F-30D6-C5BA-A64F8E439950}"/>
              </a:ext>
            </a:extLst>
          </p:cNvPr>
          <p:cNvSpPr txBox="1"/>
          <p:nvPr/>
        </p:nvSpPr>
        <p:spPr>
          <a:xfrm>
            <a:off x="171419" y="2669390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Градиент: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CE308-9004-CCC6-AFEF-54FF2AD52DD7}"/>
                  </a:ext>
                </a:extLst>
              </p:cNvPr>
              <p:cNvSpPr txBox="1"/>
              <p:nvPr/>
            </p:nvSpPr>
            <p:spPr>
              <a:xfrm>
                <a:off x="2089356" y="3296311"/>
                <a:ext cx="6164824" cy="847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18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𝜵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6CE308-9004-CCC6-AFEF-54FF2AD52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356" y="3296311"/>
                <a:ext cx="6164824" cy="847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3159DE4-4C5D-58F6-14BE-F7455226A321}"/>
              </a:ext>
            </a:extLst>
          </p:cNvPr>
          <p:cNvSpPr txBox="1"/>
          <p:nvPr/>
        </p:nvSpPr>
        <p:spPr>
          <a:xfrm>
            <a:off x="313987" y="4695927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Может, оценить градиент одним слагаемым</a:t>
            </a:r>
            <a:r>
              <a:rPr lang="en-US" sz="1800" dirty="0"/>
              <a:t>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A5B23C-8BC6-C95A-29C6-A2ADB7F62B7E}"/>
                  </a:ext>
                </a:extLst>
              </p:cNvPr>
              <p:cNvSpPr txBox="1"/>
              <p:nvPr/>
            </p:nvSpPr>
            <p:spPr>
              <a:xfrm>
                <a:off x="2089356" y="5637882"/>
                <a:ext cx="6164824" cy="533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𝛁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𝑱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𝜵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𝒉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1A5B23C-8BC6-C95A-29C6-A2ADB7F62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356" y="5637882"/>
                <a:ext cx="6164824" cy="533736"/>
              </a:xfrm>
              <a:prstGeom prst="rect">
                <a:avLst/>
              </a:prstGeom>
              <a:blipFill>
                <a:blip r:embed="rId5"/>
                <a:stretch>
                  <a:fillRect b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EA922D-F35F-87AF-A72A-D240647EBC9C}"/>
                  </a:ext>
                </a:extLst>
              </p:cNvPr>
              <p:cNvSpPr txBox="1"/>
              <p:nvPr/>
            </p:nvSpPr>
            <p:spPr>
              <a:xfrm>
                <a:off x="4114800" y="1108767"/>
                <a:ext cx="6164824" cy="387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)−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EA922D-F35F-87AF-A72A-D240647EB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108767"/>
                <a:ext cx="6164824" cy="387927"/>
              </a:xfrm>
              <a:prstGeom prst="rect">
                <a:avLst/>
              </a:prstGeom>
              <a:blipFill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F5D03DA-93EC-9F65-A051-C3CA8323A514}"/>
              </a:ext>
            </a:extLst>
          </p:cNvPr>
          <p:cNvSpPr txBox="1"/>
          <p:nvPr/>
        </p:nvSpPr>
        <p:spPr>
          <a:xfrm>
            <a:off x="171419" y="1085725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Ф</a:t>
            </a:r>
            <a:r>
              <a:rPr lang="ru-RU" sz="1800" dirty="0"/>
              <a:t>ункция потерь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718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A00B78-2AC8-6B04-BB3B-9333B25EA26D}"/>
              </a:ext>
            </a:extLst>
          </p:cNvPr>
          <p:cNvSpPr txBox="1"/>
          <p:nvPr/>
        </p:nvSpPr>
        <p:spPr>
          <a:xfrm>
            <a:off x="371557" y="1185028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1- </a:t>
            </a:r>
            <a:r>
              <a:rPr lang="ru-RU" sz="1800" dirty="0"/>
              <a:t>Стартуем из случайной точки 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B937B-E235-A8A4-F4A5-B65243539DBE}"/>
              </a:ext>
            </a:extLst>
          </p:cNvPr>
          <p:cNvSpPr txBox="1"/>
          <p:nvPr/>
        </p:nvSpPr>
        <p:spPr>
          <a:xfrm>
            <a:off x="191730" y="2448154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2- </a:t>
            </a:r>
            <a:r>
              <a:rPr lang="ru-RU" sz="1800" dirty="0"/>
              <a:t>Сдвигаемся по антиградиенту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F5E6E-EBA0-30AB-B9AC-9E729073CABC}"/>
              </a:ext>
            </a:extLst>
          </p:cNvPr>
          <p:cNvSpPr txBox="1"/>
          <p:nvPr/>
        </p:nvSpPr>
        <p:spPr>
          <a:xfrm>
            <a:off x="265044" y="3855849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3-</a:t>
            </a:r>
            <a:r>
              <a:rPr lang="ru-RU" sz="1800" dirty="0"/>
              <a:t>Повторяем, пока не окажемся в точке минимума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382ED-4E7A-ACB3-48DE-2EA76BC6C950}"/>
                  </a:ext>
                </a:extLst>
              </p:cNvPr>
              <p:cNvSpPr txBox="1"/>
              <p:nvPr/>
            </p:nvSpPr>
            <p:spPr>
              <a:xfrm>
                <a:off x="3201895" y="1819231"/>
                <a:ext cx="2829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−Инициализация весов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A1382ED-4E7A-ACB3-48DE-2EA76BC6C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895" y="1819231"/>
                <a:ext cx="2829621" cy="276999"/>
              </a:xfrm>
              <a:prstGeom prst="rect">
                <a:avLst/>
              </a:prstGeom>
              <a:blipFill>
                <a:blip r:embed="rId3"/>
                <a:stretch>
                  <a:fillRect l="-1509" r="-107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AEADBD-4DF4-D9B3-AD59-B701F3A79E6B}"/>
                  </a:ext>
                </a:extLst>
              </p:cNvPr>
              <p:cNvSpPr txBox="1"/>
              <p:nvPr/>
            </p:nvSpPr>
            <p:spPr>
              <a:xfrm>
                <a:off x="3453969" y="3059668"/>
                <a:ext cx="61648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5AEADBD-4DF4-D9B3-AD59-B701F3A79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969" y="3059668"/>
                <a:ext cx="6164824" cy="369332"/>
              </a:xfrm>
              <a:prstGeom prst="rect">
                <a:avLst/>
              </a:prstGeom>
              <a:blipFill>
                <a:blip r:embed="rId4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BA22180D-5323-84DB-83A7-6BFB8F513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695" y="1369694"/>
            <a:ext cx="5743575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745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Стохастический градиентный спуск</a:t>
            </a:r>
            <a:r>
              <a:rPr lang="en-US" sz="2800" dirty="0"/>
              <a:t> (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Stochastic g</a:t>
            </a:r>
            <a:r>
              <a:rPr lang="en-US" sz="2800" dirty="0"/>
              <a:t>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C1A00-F94F-D27E-C351-992637AF6034}"/>
              </a:ext>
            </a:extLst>
          </p:cNvPr>
          <p:cNvSpPr txBox="1"/>
          <p:nvPr/>
        </p:nvSpPr>
        <p:spPr>
          <a:xfrm>
            <a:off x="371557" y="1084147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1- </a:t>
            </a:r>
            <a:r>
              <a:rPr lang="ru-RU" sz="1800" dirty="0"/>
              <a:t>Стартуем из случайной точки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73DE30-AA1A-D8A2-C9BD-7A9821EEF0D0}"/>
                  </a:ext>
                </a:extLst>
              </p:cNvPr>
              <p:cNvSpPr txBox="1"/>
              <p:nvPr/>
            </p:nvSpPr>
            <p:spPr>
              <a:xfrm>
                <a:off x="191729" y="2448154"/>
                <a:ext cx="1097771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2- </a:t>
                </a:r>
                <a:r>
                  <a:rPr lang="ru-RU" sz="1800" dirty="0"/>
                  <a:t>Повторяем и сдвигается по антиградиенту, каждый раз выбираем случайный объект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73DE30-AA1A-D8A2-C9BD-7A9821EE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9" y="2448154"/>
                <a:ext cx="10977715" cy="369332"/>
              </a:xfrm>
              <a:prstGeom prst="rect">
                <a:avLst/>
              </a:prstGeom>
              <a:blipFill>
                <a:blip r:embed="rId3"/>
                <a:stretch>
                  <a:fillRect l="-444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75B5E4-03EC-CC11-D785-941E04322844}"/>
              </a:ext>
            </a:extLst>
          </p:cNvPr>
          <p:cNvSpPr txBox="1"/>
          <p:nvPr/>
        </p:nvSpPr>
        <p:spPr>
          <a:xfrm>
            <a:off x="251792" y="3895605"/>
            <a:ext cx="61648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3- </a:t>
            </a:r>
            <a:r>
              <a:rPr lang="ru-RU" sz="1800" dirty="0"/>
              <a:t>Повторяем, пока не окажемся в точке минимума</a:t>
            </a: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B2319-B54E-0AC4-FB60-FAFA2B14C95F}"/>
                  </a:ext>
                </a:extLst>
              </p:cNvPr>
              <p:cNvSpPr txBox="1"/>
              <p:nvPr/>
            </p:nvSpPr>
            <p:spPr>
              <a:xfrm>
                <a:off x="3884383" y="1790472"/>
                <a:ext cx="2829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−Инициализация весов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B2319-B54E-0AC4-FB60-FAFA2B14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83" y="1790472"/>
                <a:ext cx="2829621" cy="276999"/>
              </a:xfrm>
              <a:prstGeom prst="rect">
                <a:avLst/>
              </a:prstGeom>
              <a:blipFill>
                <a:blip r:embed="rId4"/>
                <a:stretch>
                  <a:fillRect l="-1509" r="-1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AA910-129E-4D93-A730-309C6C175FF9}"/>
                  </a:ext>
                </a:extLst>
              </p:cNvPr>
              <p:cNvSpPr txBox="1"/>
              <p:nvPr/>
            </p:nvSpPr>
            <p:spPr>
              <a:xfrm>
                <a:off x="3817374" y="3198169"/>
                <a:ext cx="6164824" cy="4359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𝛼𝛻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AA910-129E-4D93-A730-309C6C17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374" y="3198169"/>
                <a:ext cx="6164824" cy="435953"/>
              </a:xfrm>
              <a:prstGeom prst="rect">
                <a:avLst/>
              </a:prstGeom>
              <a:blipFill>
                <a:blip r:embed="rId5"/>
                <a:stretch>
                  <a:fillRect t="-7042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8757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Стохастический градиентный спуск</a:t>
            </a:r>
            <a:r>
              <a:rPr lang="en-US" sz="2800" dirty="0"/>
              <a:t> (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Stochastic g</a:t>
            </a:r>
            <a:r>
              <a:rPr lang="en-US" sz="2800" dirty="0"/>
              <a:t>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C1A00-F94F-D27E-C351-992637AF6034}"/>
              </a:ext>
            </a:extLst>
          </p:cNvPr>
          <p:cNvSpPr txBox="1"/>
          <p:nvPr/>
        </p:nvSpPr>
        <p:spPr>
          <a:xfrm>
            <a:off x="191730" y="1545812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1- </a:t>
            </a:r>
            <a:r>
              <a:rPr lang="ru-RU" sz="1800" dirty="0"/>
              <a:t>Стартуем из случайной точки 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73DE30-AA1A-D8A2-C9BD-7A9821EEF0D0}"/>
                  </a:ext>
                </a:extLst>
              </p:cNvPr>
              <p:cNvSpPr txBox="1"/>
              <p:nvPr/>
            </p:nvSpPr>
            <p:spPr>
              <a:xfrm>
                <a:off x="191729" y="2448154"/>
                <a:ext cx="10977715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2- Повторяем и сдвигается по антиградиенту, </a:t>
                </a:r>
                <a:r>
                  <a:rPr lang="ru-RU" sz="1800" dirty="0"/>
                  <a:t>каждый раз выбираем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1800" dirty="0"/>
                  <a:t>случайны</a:t>
                </a:r>
                <a:r>
                  <a:rPr lang="ru-RU" dirty="0"/>
                  <a:t>х</a:t>
                </a:r>
                <a:r>
                  <a:rPr lang="ru-RU" sz="1800" dirty="0"/>
                  <a:t> объектов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ru-RU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73DE30-AA1A-D8A2-C9BD-7A9821EEF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29" y="2448154"/>
                <a:ext cx="10977715" cy="381515"/>
              </a:xfrm>
              <a:prstGeom prst="rect">
                <a:avLst/>
              </a:prstGeom>
              <a:blipFill>
                <a:blip r:embed="rId3"/>
                <a:stretch>
                  <a:fillRect l="-444" t="-967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A75B5E4-03EC-CC11-D785-941E04322844}"/>
              </a:ext>
            </a:extLst>
          </p:cNvPr>
          <p:cNvSpPr txBox="1"/>
          <p:nvPr/>
        </p:nvSpPr>
        <p:spPr>
          <a:xfrm>
            <a:off x="457201" y="3855849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3- </a:t>
            </a:r>
            <a:r>
              <a:rPr lang="ru-RU" sz="1800" dirty="0"/>
              <a:t>Повторяем, пока не окажемся в точке минимума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B2319-B54E-0AC4-FB60-FAFA2B14C95F}"/>
                  </a:ext>
                </a:extLst>
              </p:cNvPr>
              <p:cNvSpPr txBox="1"/>
              <p:nvPr/>
            </p:nvSpPr>
            <p:spPr>
              <a:xfrm>
                <a:off x="4116296" y="1938013"/>
                <a:ext cx="2829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ru-R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−Инициализация весов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7B2319-B54E-0AC4-FB60-FAFA2B14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296" y="1938013"/>
                <a:ext cx="2829621" cy="276999"/>
              </a:xfrm>
              <a:prstGeom prst="rect">
                <a:avLst/>
              </a:prstGeom>
              <a:blipFill>
                <a:blip r:embed="rId4"/>
                <a:stretch>
                  <a:fillRect l="-1509" r="-10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AA910-129E-4D93-A730-309C6C175FF9}"/>
                  </a:ext>
                </a:extLst>
              </p:cNvPr>
              <p:cNvSpPr txBox="1"/>
              <p:nvPr/>
            </p:nvSpPr>
            <p:spPr>
              <a:xfrm>
                <a:off x="3863505" y="3104242"/>
                <a:ext cx="6164824" cy="516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p>
                    </m:sSup>
                  </m:oMath>
                </a14:m>
                <a:r>
                  <a:rPr lang="ru-RU" b="1" dirty="0"/>
                  <a:t>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ru-RU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p>
                      <m:e>
                        <m:r>
                          <a:rPr lang="ru-RU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𝜵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𝑳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18AA910-129E-4D93-A730-309C6C17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505" y="3104242"/>
                <a:ext cx="6164824" cy="516873"/>
              </a:xfrm>
              <a:prstGeom prst="rect">
                <a:avLst/>
              </a:prstGeom>
              <a:blipFill>
                <a:blip r:embed="rId5"/>
                <a:stretch>
                  <a:fillRect t="-71765" b="-1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BE8C8FF-E0C2-5715-E1A6-D224A41EED10}"/>
              </a:ext>
            </a:extLst>
          </p:cNvPr>
          <p:cNvSpPr txBox="1"/>
          <p:nvPr/>
        </p:nvSpPr>
        <p:spPr>
          <a:xfrm>
            <a:off x="191730" y="950960"/>
            <a:ext cx="6164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Mini-batch</a:t>
            </a:r>
          </a:p>
        </p:txBody>
      </p:sp>
    </p:spTree>
    <p:extLst>
      <p:ext uri="{BB962C8B-B14F-4D97-AF65-F5344CB8AC3E}">
        <p14:creationId xmlns:p14="http://schemas.microsoft.com/office/powerpoint/2010/main" val="10035786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58B7D-818C-C7AB-0904-B0532E98BD6C}"/>
              </a:ext>
            </a:extLst>
          </p:cNvPr>
          <p:cNvSpPr txBox="1"/>
          <p:nvPr/>
        </p:nvSpPr>
        <p:spPr>
          <a:xfrm>
            <a:off x="191730" y="950960"/>
            <a:ext cx="6164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Сходимость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A71C69-FE79-ADD7-E3F7-ADAB035F9E58}"/>
              </a:ext>
            </a:extLst>
          </p:cNvPr>
          <p:cNvSpPr txBox="1"/>
          <p:nvPr/>
        </p:nvSpPr>
        <p:spPr>
          <a:xfrm>
            <a:off x="191730" y="1545812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Останавливаем процесс</a:t>
            </a:r>
            <a:r>
              <a:rPr lang="en-US" dirty="0"/>
              <a:t>, </a:t>
            </a:r>
            <a:r>
              <a:rPr lang="ru-RU" dirty="0"/>
              <a:t>если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FFE5BC-1597-6DCD-C89A-E3E8AE05ED9D}"/>
                  </a:ext>
                </a:extLst>
              </p:cNvPr>
              <p:cNvSpPr txBox="1"/>
              <p:nvPr/>
            </p:nvSpPr>
            <p:spPr>
              <a:xfrm>
                <a:off x="3790335" y="2152416"/>
                <a:ext cx="17158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FFE5BC-1597-6DCD-C89A-E3E8AE05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35" y="2152416"/>
                <a:ext cx="1715854" cy="276999"/>
              </a:xfrm>
              <a:prstGeom prst="rect">
                <a:avLst/>
              </a:prstGeom>
              <a:blipFill>
                <a:blip r:embed="rId3"/>
                <a:stretch>
                  <a:fillRect t="-4348" r="-106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8F7A1C-DBE7-0F2C-F822-BBE9F350A49B}"/>
                  </a:ext>
                </a:extLst>
              </p:cNvPr>
              <p:cNvSpPr txBox="1"/>
              <p:nvPr/>
            </p:nvSpPr>
            <p:spPr>
              <a:xfrm>
                <a:off x="3790335" y="3488452"/>
                <a:ext cx="14145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8F7A1C-DBE7-0F2C-F822-BBE9F350A4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335" y="3488452"/>
                <a:ext cx="1414553" cy="276999"/>
              </a:xfrm>
              <a:prstGeom prst="rect">
                <a:avLst/>
              </a:prstGeom>
              <a:blipFill>
                <a:blip r:embed="rId4"/>
                <a:stretch>
                  <a:fillRect t="-2174" r="-129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B2C296A-45F9-7240-D630-165A1AA3B610}"/>
              </a:ext>
            </a:extLst>
          </p:cNvPr>
          <p:cNvSpPr txBox="1"/>
          <p:nvPr/>
        </p:nvSpPr>
        <p:spPr>
          <a:xfrm>
            <a:off x="122258" y="2861717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Другой вариант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94AE8F-E3B7-D086-2970-022FC2FD72E0}"/>
              </a:ext>
            </a:extLst>
          </p:cNvPr>
          <p:cNvSpPr txBox="1"/>
          <p:nvPr/>
        </p:nvSpPr>
        <p:spPr>
          <a:xfrm>
            <a:off x="191730" y="4495475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Или пока не закончилось количество итераций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0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Градиентный спуск</a:t>
            </a:r>
            <a:r>
              <a:rPr lang="en-US" sz="2800" dirty="0"/>
              <a:t> (Gradient descent)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58B7D-818C-C7AB-0904-B0532E98BD6C}"/>
              </a:ext>
            </a:extLst>
          </p:cNvPr>
          <p:cNvSpPr txBox="1"/>
          <p:nvPr/>
        </p:nvSpPr>
        <p:spPr>
          <a:xfrm>
            <a:off x="191730" y="950960"/>
            <a:ext cx="6164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Длина шага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F5DD58-F4CD-76ED-A52D-02994E5B845F}"/>
                  </a:ext>
                </a:extLst>
              </p:cNvPr>
              <p:cNvSpPr txBox="1"/>
              <p:nvPr/>
            </p:nvSpPr>
            <p:spPr>
              <a:xfrm>
                <a:off x="3739104" y="1653655"/>
                <a:ext cx="61648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ru-RU" dirty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ru-RU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F5DD58-F4CD-76ED-A52D-02994E5B8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104" y="1653655"/>
                <a:ext cx="6164824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2C02E5E-07F5-3C02-D329-4A1F34831E34}"/>
              </a:ext>
            </a:extLst>
          </p:cNvPr>
          <p:cNvSpPr txBox="1"/>
          <p:nvPr/>
        </p:nvSpPr>
        <p:spPr>
          <a:xfrm>
            <a:off x="191730" y="2264017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Длину шага можно менять в зависимости от шага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D61687-FADD-B8A7-DAEB-2F134AAD75B0}"/>
                  </a:ext>
                </a:extLst>
              </p:cNvPr>
              <p:cNvSpPr txBox="1"/>
              <p:nvPr/>
            </p:nvSpPr>
            <p:spPr>
              <a:xfrm>
                <a:off x="186815" y="2874379"/>
                <a:ext cx="1571723" cy="6347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9D61687-FADD-B8A7-DAEB-2F134AAD7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5" y="2874379"/>
                <a:ext cx="1571723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6EACF65D-2F75-3D83-AA56-D180A2B16C26}"/>
              </a:ext>
            </a:extLst>
          </p:cNvPr>
          <p:cNvSpPr txBox="1"/>
          <p:nvPr/>
        </p:nvSpPr>
        <p:spPr>
          <a:xfrm>
            <a:off x="191730" y="3884564"/>
            <a:ext cx="6164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Еще вариант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76711A-16BF-7243-22B9-C2BB7E5BD16F}"/>
                  </a:ext>
                </a:extLst>
              </p:cNvPr>
              <p:cNvSpPr txBox="1"/>
              <p:nvPr/>
            </p:nvSpPr>
            <p:spPr>
              <a:xfrm>
                <a:off x="186814" y="4679592"/>
                <a:ext cx="2851353" cy="6295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num>
                        <m:den>
                          <m:sSup>
                            <m:sSup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76711A-16BF-7243-22B9-C2BB7E5BD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14" y="4679592"/>
                <a:ext cx="2851353" cy="6295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A7ABA3A1-6BCF-79DD-8C4E-AF999D5E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12" y="1063519"/>
            <a:ext cx="3923684" cy="285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C13A27-6C48-ABFE-7730-8916E90E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40" y="3995529"/>
            <a:ext cx="3824556" cy="277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4861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B96BEC-0225-DB50-9A6F-25004B5508FC}"/>
              </a:ext>
            </a:extLst>
          </p:cNvPr>
          <p:cNvSpPr txBox="1"/>
          <p:nvPr/>
        </p:nvSpPr>
        <p:spPr>
          <a:xfrm>
            <a:off x="0" y="-7223"/>
            <a:ext cx="12189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dirty="0">
                <a:effectLst/>
                <a:latin typeface="Söhne"/>
              </a:rPr>
              <a:t>Масштабирование данных</a:t>
            </a:r>
            <a:r>
              <a:rPr lang="en-US" sz="2800" b="0" i="0" dirty="0">
                <a:effectLst/>
                <a:latin typeface="Söhne"/>
              </a:rPr>
              <a:t> </a:t>
            </a:r>
            <a:r>
              <a:rPr lang="en-US" sz="2800" dirty="0"/>
              <a:t>(</a:t>
            </a:r>
            <a:r>
              <a:rPr lang="en-US" sz="2800" b="0" i="0" dirty="0">
                <a:effectLst/>
                <a:latin typeface="Söhne"/>
              </a:rPr>
              <a:t>Data Scaling</a:t>
            </a:r>
            <a:r>
              <a:rPr lang="en-US" sz="2800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2012B-C6B2-09B9-7C76-2EB5AD5F3B32}"/>
              </a:ext>
            </a:extLst>
          </p:cNvPr>
          <p:cNvSpPr/>
          <p:nvPr/>
        </p:nvSpPr>
        <p:spPr>
          <a:xfrm>
            <a:off x="0" y="534036"/>
            <a:ext cx="12190562" cy="2941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D58B7D-818C-C7AB-0904-B0532E98BD6C}"/>
              </a:ext>
            </a:extLst>
          </p:cNvPr>
          <p:cNvSpPr txBox="1"/>
          <p:nvPr/>
        </p:nvSpPr>
        <p:spPr>
          <a:xfrm>
            <a:off x="191730" y="950960"/>
            <a:ext cx="6164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Масштабирование признаков</a:t>
            </a: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9F2842-EFAC-0F98-FD3F-05EDCD5E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601" y="2887856"/>
            <a:ext cx="2796559" cy="34189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2181D4-E1EE-CB9E-1137-F54900D59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6559" y="3242956"/>
            <a:ext cx="3876117" cy="26998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EC361E-7BBB-B6E4-7A0E-034D24FCCCF6}"/>
              </a:ext>
            </a:extLst>
          </p:cNvPr>
          <p:cNvSpPr txBox="1"/>
          <p:nvPr/>
        </p:nvSpPr>
        <p:spPr>
          <a:xfrm>
            <a:off x="330414" y="1673330"/>
            <a:ext cx="10894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Процесс изменения данных происходит таким образом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они</a:t>
            </a:r>
            <a:r>
              <a:rPr lang="en-US" dirty="0"/>
              <a:t> </a:t>
            </a:r>
            <a:r>
              <a:rPr lang="en-US" dirty="0" err="1"/>
              <a:t>имели</a:t>
            </a:r>
            <a:r>
              <a:rPr lang="en-US" dirty="0"/>
              <a:t> </a:t>
            </a:r>
            <a:r>
              <a:rPr lang="en-US" dirty="0" err="1"/>
              <a:t>одинаковый</a:t>
            </a:r>
            <a:r>
              <a:rPr lang="en-US" dirty="0"/>
              <a:t> </a:t>
            </a:r>
            <a:r>
              <a:rPr lang="en-US" dirty="0" err="1"/>
              <a:t>масштаб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EB8791-A49E-422B-7322-16B1C003501A}"/>
              </a:ext>
            </a:extLst>
          </p:cNvPr>
          <p:cNvSpPr txBox="1"/>
          <p:nvPr/>
        </p:nvSpPr>
        <p:spPr>
          <a:xfrm>
            <a:off x="330413" y="2539360"/>
            <a:ext cx="8785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Цель</a:t>
            </a:r>
            <a:r>
              <a:rPr lang="en-US" b="1" dirty="0"/>
              <a:t>: </a:t>
            </a:r>
            <a:r>
              <a:rPr lang="en-US" dirty="0" err="1"/>
              <a:t>увеличение</a:t>
            </a:r>
            <a:r>
              <a:rPr lang="en-US" dirty="0"/>
              <a:t> </a:t>
            </a:r>
            <a:r>
              <a:rPr lang="en-US" dirty="0" err="1"/>
              <a:t>скорости</a:t>
            </a:r>
            <a:r>
              <a:rPr lang="en-US" dirty="0"/>
              <a:t> </a:t>
            </a:r>
            <a:r>
              <a:rPr lang="en-US" dirty="0" err="1"/>
              <a:t>сходимости</a:t>
            </a:r>
            <a:r>
              <a:rPr lang="en-US" dirty="0"/>
              <a:t> в </a:t>
            </a:r>
            <a:r>
              <a:rPr lang="en-US" dirty="0" err="1"/>
              <a:t>градиентном</a:t>
            </a:r>
            <a:r>
              <a:rPr lang="en-US" dirty="0"/>
              <a:t> </a:t>
            </a:r>
            <a:r>
              <a:rPr lang="en-US" dirty="0" err="1"/>
              <a:t>спуске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AFEB3F-DCF7-135E-2986-DE96F87F2684}"/>
                  </a:ext>
                </a:extLst>
              </p:cNvPr>
              <p:cNvSpPr txBox="1"/>
              <p:nvPr/>
            </p:nvSpPr>
            <p:spPr>
              <a:xfrm>
                <a:off x="25961" y="3964826"/>
                <a:ext cx="35245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a-IR" sz="1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ru-RU" dirty="0"/>
                        <m:t>Площадь</m:t>
                      </m:r>
                      <m:r>
                        <m:rPr>
                          <m:nor/>
                        </m:rPr>
                        <a:rPr lang="fa-IR" b="0" i="0" dirty="0" smtClean="0"/>
                        <m:t> </m:t>
                      </m:r>
                      <m:r>
                        <m:rPr>
                          <m:nor/>
                        </m:rPr>
                        <a:rPr lang="ru-RU" dirty="0"/>
                        <m:t>квадрата</m:t>
                      </m:r>
                      <m:r>
                        <m:rPr>
                          <m:nor/>
                        </m:rPr>
                        <a:rPr lang="fa-IR" b="0" i="0" dirty="0" smtClean="0"/>
                        <m:t> </m:t>
                      </m:r>
                      <m:r>
                        <m:rPr>
                          <m:nor/>
                        </m:rPr>
                        <a:rPr lang="en-US" b="0" i="0" dirty="0" smtClean="0"/>
                        <m:t>( </m:t>
                      </m:r>
                      <m:r>
                        <m:rPr>
                          <m:nor/>
                        </m:rPr>
                        <a:rPr lang="en-US" b="0" i="0" dirty="0" smtClean="0"/>
                        <m:t>0 </m:t>
                      </m:r>
                      <m:r>
                        <m:rPr>
                          <m:nor/>
                        </m:rPr>
                        <a:rPr lang="en-US" b="0" i="0" dirty="0" smtClean="0"/>
                        <m:t>− </m:t>
                      </m:r>
                      <m:r>
                        <m:rPr>
                          <m:nor/>
                        </m:rPr>
                        <a:rPr lang="en-US" b="0" i="0" dirty="0" smtClean="0"/>
                        <m:t>2000 </m:t>
                      </m:r>
                      <m:r>
                        <m:rPr>
                          <m:nor/>
                        </m:rPr>
                        <a:rPr lang="en-US" b="0" i="0" dirty="0" smtClean="0"/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AFEB3F-DCF7-135E-2986-DE96F87F2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1" y="3964826"/>
                <a:ext cx="3524596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C1B10E-2CDC-2295-E1A2-BE6AED7D9098}"/>
                  </a:ext>
                </a:extLst>
              </p:cNvPr>
              <p:cNvSpPr txBox="1"/>
              <p:nvPr/>
            </p:nvSpPr>
            <p:spPr>
              <a:xfrm>
                <a:off x="75837" y="4513298"/>
                <a:ext cx="3308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a-IR" sz="18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nor/>
                        </m:rPr>
                        <a:rPr lang="ru-RU" sz="1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К</m:t>
                      </m:r>
                      <m:r>
                        <m:rPr>
                          <m:nor/>
                        </m:rPr>
                        <a:rPr lang="ru-RU" dirty="0">
                          <a:solidFill>
                            <a:schemeClr val="tx1"/>
                          </a:solidFill>
                        </a:rPr>
                        <m:t>оличество комнат</m:t>
                      </m:r>
                      <m:r>
                        <m:rPr>
                          <m:nor/>
                        </m:rPr>
                        <a:rPr lang="ru-RU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( </m:t>
                      </m:r>
                      <m:r>
                        <m:rPr>
                          <m:nor/>
                        </m:rPr>
                        <a:rPr lang="ru-RU" b="0" i="0" dirty="0" smtClean="0">
                          <a:solidFill>
                            <a:schemeClr val="tx1"/>
                          </a:solidFill>
                        </a:rPr>
                        <m:t>1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− </m:t>
                      </m:r>
                      <m:r>
                        <m:rPr>
                          <m:nor/>
                        </m:rPr>
                        <a:rPr lang="ru-RU" b="0" i="0" dirty="0" smtClean="0">
                          <a:solidFill>
                            <a:schemeClr val="tx1"/>
                          </a:solidFill>
                        </a:rPr>
                        <m:t>10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C1B10E-2CDC-2295-E1A2-BE6AED7D9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7" y="4513298"/>
                <a:ext cx="3308466" cy="369332"/>
              </a:xfrm>
              <a:prstGeom prst="rect">
                <a:avLst/>
              </a:prstGeom>
              <a:blipFill>
                <a:blip r:embed="rId6"/>
                <a:stretch>
                  <a:fillRect r="-184"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46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5329</TotalTime>
  <Words>6205</Words>
  <Application>Microsoft Office PowerPoint</Application>
  <PresentationFormat>Widescreen</PresentationFormat>
  <Paragraphs>1238</Paragraphs>
  <Slides>106</Slides>
  <Notes>106</Notes>
  <HiddenSlides>0</HiddenSlides>
  <MMClips>3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24" baseType="lpstr">
      <vt:lpstr>Arial</vt:lpstr>
      <vt:lpstr>Arial Nova</vt:lpstr>
      <vt:lpstr>Calibri</vt:lpstr>
      <vt:lpstr>Calibri Light</vt:lpstr>
      <vt:lpstr>Cambria Math</vt:lpstr>
      <vt:lpstr>CoFo Kak Black</vt:lpstr>
      <vt:lpstr>Courier New</vt:lpstr>
      <vt:lpstr>Google Sans</vt:lpstr>
      <vt:lpstr>Söhne</vt:lpstr>
      <vt:lpstr>Styrene A LC</vt:lpstr>
      <vt:lpstr>Styrene A LC Bold</vt:lpstr>
      <vt:lpstr>Styrene A LC Medium</vt:lpstr>
      <vt:lpstr>Styrene A LC Regular</vt:lpstr>
      <vt:lpstr>Styrene A Web Black</vt:lpstr>
      <vt:lpstr>Verdana Regular</vt:lpstr>
      <vt:lpstr>Wingdings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Резаиан Наим</dc:creator>
  <cp:lastModifiedBy>Резаиан Наим</cp:lastModifiedBy>
  <cp:revision>26</cp:revision>
  <dcterms:created xsi:type="dcterms:W3CDTF">2024-09-03T06:25:44Z</dcterms:created>
  <dcterms:modified xsi:type="dcterms:W3CDTF">2024-10-05T16:50:42Z</dcterms:modified>
</cp:coreProperties>
</file>